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Default Extension="png" ContentType="image/png"/>
  <Override PartName="/ppt/slides/slide17.xml" ContentType="application/vnd.openxmlformats-officedocument.presentationml.slide+xml"/>
  <Default Extension="jpg" ContentType="image/jpg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</p:sldIdLst>
  <p:sldSz cx="10058400" cy="7772400"/>
  <p:notesSz cx="10058400" cy="7772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Relationship Id="rId78" Type="http://schemas.openxmlformats.org/officeDocument/2006/relationships/slide" Target="slides/slide73.xml"/><Relationship Id="rId79" Type="http://schemas.openxmlformats.org/officeDocument/2006/relationships/slide" Target="slides/slide74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06119" y="1208797"/>
            <a:ext cx="8282305" cy="7829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8819" y="1208797"/>
            <a:ext cx="8255000" cy="7829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7758" y="2042037"/>
            <a:ext cx="8266430" cy="38087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
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
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01999" y="3466700"/>
            <a:ext cx="2289175" cy="34036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b="1">
                <a:latin typeface="Book Antiqua"/>
                <a:cs typeface="Book Antiqua"/>
              </a:rPr>
              <a:t>Clicker  </a:t>
            </a:r>
            <a:r>
              <a:rPr dirty="0" sz="2050" spc="-10" b="1">
                <a:latin typeface="Book Antiqua"/>
                <a:cs typeface="Book Antiqua"/>
              </a:rPr>
              <a:t>Questions</a:t>
            </a:r>
            <a:endParaRPr sz="2050">
              <a:latin typeface="Book Antiqua"/>
              <a:cs typeface="Book Antiqu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141412" y="3858926"/>
            <a:ext cx="7409815" cy="202311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algn="ctr" marR="13970">
              <a:lnSpc>
                <a:spcPct val="100000"/>
              </a:lnSpc>
              <a:spcBef>
                <a:spcPts val="114"/>
              </a:spcBef>
            </a:pPr>
            <a:r>
              <a:rPr dirty="0" sz="2050" spc="-105" b="0" i="1">
                <a:latin typeface="Bookman Old Style"/>
                <a:cs typeface="Bookman Old Style"/>
              </a:rPr>
              <a:t>Modern</a:t>
            </a:r>
            <a:r>
              <a:rPr dirty="0" sz="2050" spc="-35" b="0" i="1">
                <a:latin typeface="Bookman Old Style"/>
                <a:cs typeface="Bookman Old Style"/>
              </a:rPr>
              <a:t> </a:t>
            </a:r>
            <a:r>
              <a:rPr dirty="0" sz="2050" spc="-10" b="0" i="1">
                <a:latin typeface="Bookman Old Style"/>
                <a:cs typeface="Bookman Old Style"/>
              </a:rPr>
              <a:t>Physics</a:t>
            </a:r>
            <a:endParaRPr sz="2050">
              <a:latin typeface="Bookman Old Style"/>
              <a:cs typeface="Bookman Old Style"/>
            </a:endParaRPr>
          </a:p>
          <a:p>
            <a:pPr algn="ctr">
              <a:lnSpc>
                <a:spcPct val="100000"/>
              </a:lnSpc>
              <a:spcBef>
                <a:spcPts val="30"/>
              </a:spcBef>
            </a:pPr>
            <a:r>
              <a:rPr dirty="0" sz="2050">
                <a:latin typeface="Garamond"/>
                <a:cs typeface="Garamond"/>
              </a:rPr>
              <a:t>Chapter</a:t>
            </a:r>
            <a:r>
              <a:rPr dirty="0" sz="2050" spc="220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4:</a:t>
            </a:r>
            <a:r>
              <a:rPr dirty="0" sz="2050" spc="475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“The</a:t>
            </a:r>
            <a:r>
              <a:rPr dirty="0" sz="2050" spc="220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Quantum</a:t>
            </a:r>
            <a:r>
              <a:rPr dirty="0" sz="2050" spc="220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Revolution</a:t>
            </a:r>
            <a:r>
              <a:rPr dirty="0" sz="2050" spc="225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II:</a:t>
            </a:r>
            <a:r>
              <a:rPr dirty="0" sz="2050" spc="220">
                <a:latin typeface="Garamond"/>
                <a:cs typeface="Garamond"/>
              </a:rPr>
              <a:t> </a:t>
            </a:r>
            <a:r>
              <a:rPr dirty="0" sz="2050" spc="70">
                <a:latin typeface="Garamond"/>
                <a:cs typeface="Garamond"/>
              </a:rPr>
              <a:t>Matter</a:t>
            </a:r>
            <a:r>
              <a:rPr dirty="0" sz="2050" spc="220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and</a:t>
            </a:r>
            <a:r>
              <a:rPr dirty="0" sz="2050" spc="220">
                <a:latin typeface="Garamond"/>
                <a:cs typeface="Garamond"/>
              </a:rPr>
              <a:t> </a:t>
            </a:r>
            <a:r>
              <a:rPr dirty="0" sz="2050" spc="-10">
                <a:latin typeface="Garamond"/>
                <a:cs typeface="Garamond"/>
              </a:rPr>
              <a:t>Wavefunctions”</a:t>
            </a:r>
            <a:endParaRPr sz="2050">
              <a:latin typeface="Garamond"/>
              <a:cs typeface="Garamond"/>
            </a:endParaRPr>
          </a:p>
          <a:p>
            <a:pPr algn="ctr" marL="2239010" marR="2232025">
              <a:lnSpc>
                <a:spcPct val="101200"/>
              </a:lnSpc>
            </a:pPr>
            <a:r>
              <a:rPr dirty="0" sz="2050">
                <a:latin typeface="Garamond"/>
                <a:cs typeface="Garamond"/>
              </a:rPr>
              <a:t>Cambridge</a:t>
            </a:r>
            <a:r>
              <a:rPr dirty="0" sz="2050" spc="335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University</a:t>
            </a:r>
            <a:r>
              <a:rPr dirty="0" sz="2050" spc="350">
                <a:latin typeface="Garamond"/>
                <a:cs typeface="Garamond"/>
              </a:rPr>
              <a:t> </a:t>
            </a:r>
            <a:r>
              <a:rPr dirty="0" sz="2050" spc="-10">
                <a:latin typeface="Garamond"/>
                <a:cs typeface="Garamond"/>
              </a:rPr>
              <a:t>Press felderbooks.com</a:t>
            </a:r>
            <a:endParaRPr sz="205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1785"/>
              </a:spcBef>
            </a:pPr>
            <a:endParaRPr sz="2050">
              <a:latin typeface="Garamond"/>
              <a:cs typeface="Garamond"/>
            </a:endParaRPr>
          </a:p>
          <a:p>
            <a:pPr algn="ctr" marL="1270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Gary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Felder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Kenny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Felder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4947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4.1.</a:t>
            </a:r>
            <a:r>
              <a:rPr dirty="0" sz="1200" spc="204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ATOMIC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SPECTRA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BOHR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MODEL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Consider</a:t>
            </a:r>
            <a:r>
              <a:rPr dirty="0" spc="405"/>
              <a:t> </a:t>
            </a:r>
            <a:r>
              <a:rPr dirty="0"/>
              <a:t>doubly-ionized</a:t>
            </a:r>
            <a:r>
              <a:rPr dirty="0" spc="405"/>
              <a:t> </a:t>
            </a:r>
            <a:r>
              <a:rPr dirty="0" spc="55"/>
              <a:t>lithium,</a:t>
            </a:r>
            <a:r>
              <a:rPr dirty="0" spc="465"/>
              <a:t> </a:t>
            </a:r>
            <a:r>
              <a:rPr dirty="0" spc="65"/>
              <a:t>an</a:t>
            </a:r>
            <a:r>
              <a:rPr dirty="0" spc="409"/>
              <a:t> </a:t>
            </a:r>
            <a:r>
              <a:rPr dirty="0"/>
              <a:t>ion</a:t>
            </a:r>
            <a:r>
              <a:rPr dirty="0" spc="405"/>
              <a:t> </a:t>
            </a:r>
            <a:r>
              <a:rPr dirty="0" spc="50"/>
              <a:t>with</a:t>
            </a:r>
            <a:r>
              <a:rPr dirty="0" spc="409"/>
              <a:t> </a:t>
            </a:r>
            <a:r>
              <a:rPr dirty="0"/>
              <a:t>three</a:t>
            </a:r>
            <a:r>
              <a:rPr dirty="0" spc="409"/>
              <a:t> </a:t>
            </a:r>
            <a:r>
              <a:rPr dirty="0"/>
              <a:t>protons</a:t>
            </a:r>
            <a:r>
              <a:rPr dirty="0" spc="405"/>
              <a:t> </a:t>
            </a:r>
            <a:r>
              <a:rPr dirty="0" spc="30"/>
              <a:t>and </a:t>
            </a:r>
            <a:r>
              <a:rPr dirty="0"/>
              <a:t>one</a:t>
            </a:r>
            <a:r>
              <a:rPr dirty="0" spc="70"/>
              <a:t> </a:t>
            </a:r>
            <a:r>
              <a:rPr dirty="0"/>
              <a:t>electron.</a:t>
            </a:r>
            <a:r>
              <a:rPr dirty="0" spc="409"/>
              <a:t> </a:t>
            </a:r>
            <a:r>
              <a:rPr dirty="0"/>
              <a:t>The</a:t>
            </a:r>
            <a:r>
              <a:rPr dirty="0" spc="70"/>
              <a:t> </a:t>
            </a:r>
            <a:r>
              <a:rPr dirty="0"/>
              <a:t>highest</a:t>
            </a:r>
            <a:r>
              <a:rPr dirty="0" spc="70"/>
              <a:t> </a:t>
            </a:r>
            <a:r>
              <a:rPr dirty="0"/>
              <a:t>frequency</a:t>
            </a:r>
            <a:r>
              <a:rPr dirty="0" spc="70"/>
              <a:t> </a:t>
            </a:r>
            <a:r>
              <a:rPr dirty="0" spc="50"/>
              <a:t>spectral</a:t>
            </a:r>
            <a:r>
              <a:rPr dirty="0" spc="70"/>
              <a:t> </a:t>
            </a:r>
            <a:r>
              <a:rPr dirty="0"/>
              <a:t>line</a:t>
            </a:r>
            <a:r>
              <a:rPr dirty="0" spc="70"/>
              <a:t> </a:t>
            </a:r>
            <a:r>
              <a:rPr dirty="0" spc="-35"/>
              <a:t>of</a:t>
            </a:r>
            <a:r>
              <a:rPr dirty="0" spc="75"/>
              <a:t> </a:t>
            </a:r>
            <a:r>
              <a:rPr dirty="0" spc="50"/>
              <a:t>this</a:t>
            </a:r>
            <a:r>
              <a:rPr dirty="0" spc="70"/>
              <a:t> </a:t>
            </a:r>
            <a:r>
              <a:rPr dirty="0"/>
              <a:t>ion</a:t>
            </a:r>
            <a:r>
              <a:rPr dirty="0" spc="70"/>
              <a:t> </a:t>
            </a:r>
            <a:r>
              <a:rPr dirty="0" spc="-10"/>
              <a:t>would </a:t>
            </a:r>
            <a:r>
              <a:rPr dirty="0"/>
              <a:t>be</a:t>
            </a:r>
            <a:r>
              <a:rPr dirty="0" spc="190"/>
              <a:t> </a:t>
            </a:r>
            <a:r>
              <a:rPr dirty="0" spc="50"/>
              <a:t>...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421615"/>
            <a:ext cx="6409690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Garamond"/>
                <a:cs typeface="Garamond"/>
              </a:rPr>
              <a:t>higher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highest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frequency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hydrogen.</a:t>
            </a:r>
            <a:endParaRPr sz="2450">
              <a:latin typeface="Garamond"/>
              <a:cs typeface="Garamond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Garamond"/>
                <a:cs typeface="Garamond"/>
              </a:rPr>
              <a:t>equal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highest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frequency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hydrogen.</a:t>
            </a:r>
            <a:endParaRPr sz="2450">
              <a:latin typeface="Garamond"/>
              <a:cs typeface="Garamond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>
                <a:latin typeface="Garamond"/>
                <a:cs typeface="Garamond"/>
              </a:rPr>
              <a:t>lower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highest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frequency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hydrogen.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4947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4.1.</a:t>
            </a:r>
            <a:r>
              <a:rPr dirty="0" sz="1200" spc="204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ATOMIC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SPECTRA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BOHR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MODEL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Consider</a:t>
            </a:r>
            <a:r>
              <a:rPr dirty="0" spc="405"/>
              <a:t> </a:t>
            </a:r>
            <a:r>
              <a:rPr dirty="0"/>
              <a:t>doubly-ionized</a:t>
            </a:r>
            <a:r>
              <a:rPr dirty="0" spc="405"/>
              <a:t> </a:t>
            </a:r>
            <a:r>
              <a:rPr dirty="0" spc="55"/>
              <a:t>lithium,</a:t>
            </a:r>
            <a:r>
              <a:rPr dirty="0" spc="465"/>
              <a:t> </a:t>
            </a:r>
            <a:r>
              <a:rPr dirty="0" spc="65"/>
              <a:t>an</a:t>
            </a:r>
            <a:r>
              <a:rPr dirty="0" spc="409"/>
              <a:t> </a:t>
            </a:r>
            <a:r>
              <a:rPr dirty="0"/>
              <a:t>ion</a:t>
            </a:r>
            <a:r>
              <a:rPr dirty="0" spc="405"/>
              <a:t> </a:t>
            </a:r>
            <a:r>
              <a:rPr dirty="0" spc="50"/>
              <a:t>with</a:t>
            </a:r>
            <a:r>
              <a:rPr dirty="0" spc="409"/>
              <a:t> </a:t>
            </a:r>
            <a:r>
              <a:rPr dirty="0"/>
              <a:t>three</a:t>
            </a:r>
            <a:r>
              <a:rPr dirty="0" spc="409"/>
              <a:t> </a:t>
            </a:r>
            <a:r>
              <a:rPr dirty="0"/>
              <a:t>protons</a:t>
            </a:r>
            <a:r>
              <a:rPr dirty="0" spc="405"/>
              <a:t> </a:t>
            </a:r>
            <a:r>
              <a:rPr dirty="0" spc="30"/>
              <a:t>and </a:t>
            </a:r>
            <a:r>
              <a:rPr dirty="0"/>
              <a:t>one</a:t>
            </a:r>
            <a:r>
              <a:rPr dirty="0" spc="70"/>
              <a:t> </a:t>
            </a:r>
            <a:r>
              <a:rPr dirty="0"/>
              <a:t>electron.</a:t>
            </a:r>
            <a:r>
              <a:rPr dirty="0" spc="409"/>
              <a:t> </a:t>
            </a:r>
            <a:r>
              <a:rPr dirty="0"/>
              <a:t>The</a:t>
            </a:r>
            <a:r>
              <a:rPr dirty="0" spc="70"/>
              <a:t> </a:t>
            </a:r>
            <a:r>
              <a:rPr dirty="0"/>
              <a:t>highest</a:t>
            </a:r>
            <a:r>
              <a:rPr dirty="0" spc="70"/>
              <a:t> </a:t>
            </a:r>
            <a:r>
              <a:rPr dirty="0"/>
              <a:t>frequency</a:t>
            </a:r>
            <a:r>
              <a:rPr dirty="0" spc="70"/>
              <a:t> </a:t>
            </a:r>
            <a:r>
              <a:rPr dirty="0" spc="50"/>
              <a:t>spectral</a:t>
            </a:r>
            <a:r>
              <a:rPr dirty="0" spc="70"/>
              <a:t> </a:t>
            </a:r>
            <a:r>
              <a:rPr dirty="0"/>
              <a:t>line</a:t>
            </a:r>
            <a:r>
              <a:rPr dirty="0" spc="70"/>
              <a:t> </a:t>
            </a:r>
            <a:r>
              <a:rPr dirty="0" spc="-35"/>
              <a:t>of</a:t>
            </a:r>
            <a:r>
              <a:rPr dirty="0" spc="75"/>
              <a:t> </a:t>
            </a:r>
            <a:r>
              <a:rPr dirty="0" spc="50"/>
              <a:t>this</a:t>
            </a:r>
            <a:r>
              <a:rPr dirty="0" spc="70"/>
              <a:t> </a:t>
            </a:r>
            <a:r>
              <a:rPr dirty="0"/>
              <a:t>ion</a:t>
            </a:r>
            <a:r>
              <a:rPr dirty="0" spc="70"/>
              <a:t> </a:t>
            </a:r>
            <a:r>
              <a:rPr dirty="0" spc="-10"/>
              <a:t>would </a:t>
            </a:r>
            <a:r>
              <a:rPr dirty="0"/>
              <a:t>be</a:t>
            </a:r>
            <a:r>
              <a:rPr dirty="0" spc="190"/>
              <a:t> </a:t>
            </a:r>
            <a:r>
              <a:rPr dirty="0" spc="50"/>
              <a:t>...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421615"/>
            <a:ext cx="6421120" cy="216408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higher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highest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frequency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hydrogen.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equal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highest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frequency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hydrogen.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lower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highest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frequency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hydrogen.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0">
                <a:latin typeface="Garamond"/>
                <a:cs typeface="Garamond"/>
              </a:rPr>
              <a:t>A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5010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4.1.</a:t>
            </a:r>
            <a:r>
              <a:rPr dirty="0" sz="1200" spc="21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ATOMIC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SPECTRA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BOHR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MODEL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110"/>
              <a:t> </a:t>
            </a:r>
            <a:r>
              <a:rPr dirty="0"/>
              <a:t>of</a:t>
            </a:r>
            <a:r>
              <a:rPr dirty="0" spc="114"/>
              <a:t> </a:t>
            </a:r>
            <a:r>
              <a:rPr dirty="0"/>
              <a:t>the</a:t>
            </a:r>
            <a:r>
              <a:rPr dirty="0" spc="120"/>
              <a:t> </a:t>
            </a:r>
            <a:r>
              <a:rPr dirty="0"/>
              <a:t>following</a:t>
            </a:r>
            <a:r>
              <a:rPr dirty="0" spc="120"/>
              <a:t> </a:t>
            </a:r>
            <a:r>
              <a:rPr dirty="0" spc="55"/>
              <a:t>are</a:t>
            </a:r>
            <a:r>
              <a:rPr dirty="0" spc="120"/>
              <a:t> </a:t>
            </a:r>
            <a:r>
              <a:rPr dirty="0" spc="65"/>
              <a:t>true</a:t>
            </a:r>
            <a:r>
              <a:rPr dirty="0" spc="114"/>
              <a:t> </a:t>
            </a:r>
            <a:r>
              <a:rPr dirty="0"/>
              <a:t>of</a:t>
            </a:r>
            <a:r>
              <a:rPr dirty="0" spc="120"/>
              <a:t> </a:t>
            </a:r>
            <a:r>
              <a:rPr dirty="0"/>
              <a:t>the</a:t>
            </a:r>
            <a:r>
              <a:rPr dirty="0" spc="120"/>
              <a:t> </a:t>
            </a:r>
            <a:r>
              <a:rPr dirty="0" spc="50"/>
              <a:t>spectral</a:t>
            </a:r>
            <a:r>
              <a:rPr dirty="0" spc="114"/>
              <a:t> </a:t>
            </a:r>
            <a:r>
              <a:rPr dirty="0"/>
              <a:t>lines</a:t>
            </a:r>
            <a:r>
              <a:rPr dirty="0" spc="120"/>
              <a:t> </a:t>
            </a:r>
            <a:r>
              <a:rPr dirty="0"/>
              <a:t>of</a:t>
            </a:r>
            <a:r>
              <a:rPr dirty="0" spc="120"/>
              <a:t> </a:t>
            </a:r>
            <a:r>
              <a:rPr dirty="0" spc="-10"/>
              <a:t>hydrogen? </a:t>
            </a:r>
            <a:r>
              <a:rPr dirty="0"/>
              <a:t>(Choose</a:t>
            </a:r>
            <a:r>
              <a:rPr dirty="0" spc="160"/>
              <a:t> </a:t>
            </a:r>
            <a:r>
              <a:rPr dirty="0" spc="75"/>
              <a:t>all</a:t>
            </a:r>
            <a:r>
              <a:rPr dirty="0" spc="160"/>
              <a:t> </a:t>
            </a:r>
            <a:r>
              <a:rPr dirty="0" spc="114"/>
              <a:t>that</a:t>
            </a:r>
            <a:r>
              <a:rPr dirty="0" spc="160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42037"/>
            <a:ext cx="8258809" cy="2429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There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infinitely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many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emission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lines.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There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highest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frequency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hydrogen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can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emit.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There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lowest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frequency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hydrogen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can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emit.</a:t>
            </a:r>
            <a:endParaRPr sz="2450">
              <a:latin typeface="Garamond"/>
              <a:cs typeface="Garamond"/>
            </a:endParaRPr>
          </a:p>
          <a:p>
            <a:pPr marL="386080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All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the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frequencies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absorption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lines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also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frequencies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of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emission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lines.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5010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4.1.</a:t>
            </a:r>
            <a:r>
              <a:rPr dirty="0" sz="1200" spc="21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ATOMIC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SPECTRA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BOHR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MODEL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110"/>
              <a:t> </a:t>
            </a:r>
            <a:r>
              <a:rPr dirty="0"/>
              <a:t>of</a:t>
            </a:r>
            <a:r>
              <a:rPr dirty="0" spc="114"/>
              <a:t> </a:t>
            </a:r>
            <a:r>
              <a:rPr dirty="0"/>
              <a:t>the</a:t>
            </a:r>
            <a:r>
              <a:rPr dirty="0" spc="120"/>
              <a:t> </a:t>
            </a:r>
            <a:r>
              <a:rPr dirty="0"/>
              <a:t>following</a:t>
            </a:r>
            <a:r>
              <a:rPr dirty="0" spc="120"/>
              <a:t> </a:t>
            </a:r>
            <a:r>
              <a:rPr dirty="0" spc="55"/>
              <a:t>are</a:t>
            </a:r>
            <a:r>
              <a:rPr dirty="0" spc="120"/>
              <a:t> </a:t>
            </a:r>
            <a:r>
              <a:rPr dirty="0" spc="65"/>
              <a:t>true</a:t>
            </a:r>
            <a:r>
              <a:rPr dirty="0" spc="114"/>
              <a:t> </a:t>
            </a:r>
            <a:r>
              <a:rPr dirty="0"/>
              <a:t>of</a:t>
            </a:r>
            <a:r>
              <a:rPr dirty="0" spc="120"/>
              <a:t> </a:t>
            </a:r>
            <a:r>
              <a:rPr dirty="0"/>
              <a:t>the</a:t>
            </a:r>
            <a:r>
              <a:rPr dirty="0" spc="120"/>
              <a:t> </a:t>
            </a:r>
            <a:r>
              <a:rPr dirty="0" spc="50"/>
              <a:t>spectral</a:t>
            </a:r>
            <a:r>
              <a:rPr dirty="0" spc="114"/>
              <a:t> </a:t>
            </a:r>
            <a:r>
              <a:rPr dirty="0"/>
              <a:t>lines</a:t>
            </a:r>
            <a:r>
              <a:rPr dirty="0" spc="120"/>
              <a:t> </a:t>
            </a:r>
            <a:r>
              <a:rPr dirty="0"/>
              <a:t>of</a:t>
            </a:r>
            <a:r>
              <a:rPr dirty="0" spc="120"/>
              <a:t> </a:t>
            </a:r>
            <a:r>
              <a:rPr dirty="0" spc="-10"/>
              <a:t>hydrogen? </a:t>
            </a:r>
            <a:r>
              <a:rPr dirty="0"/>
              <a:t>(Choose</a:t>
            </a:r>
            <a:r>
              <a:rPr dirty="0" spc="160"/>
              <a:t> </a:t>
            </a:r>
            <a:r>
              <a:rPr dirty="0" spc="75"/>
              <a:t>all</a:t>
            </a:r>
            <a:r>
              <a:rPr dirty="0" spc="160"/>
              <a:t> </a:t>
            </a:r>
            <a:r>
              <a:rPr dirty="0" spc="114"/>
              <a:t>that</a:t>
            </a:r>
            <a:r>
              <a:rPr dirty="0" spc="160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/>
              <a:t>There</a:t>
            </a:r>
            <a:r>
              <a:rPr dirty="0" spc="240"/>
              <a:t> </a:t>
            </a:r>
            <a:r>
              <a:rPr dirty="0" spc="55"/>
              <a:t>are</a:t>
            </a:r>
            <a:r>
              <a:rPr dirty="0" spc="245"/>
              <a:t> </a:t>
            </a:r>
            <a:r>
              <a:rPr dirty="0"/>
              <a:t>infinitely</a:t>
            </a:r>
            <a:r>
              <a:rPr dirty="0" spc="240"/>
              <a:t> </a:t>
            </a:r>
            <a:r>
              <a:rPr dirty="0" spc="65"/>
              <a:t>many</a:t>
            </a:r>
            <a:r>
              <a:rPr dirty="0" spc="240"/>
              <a:t> </a:t>
            </a:r>
            <a:r>
              <a:rPr dirty="0"/>
              <a:t>emission</a:t>
            </a:r>
            <a:r>
              <a:rPr dirty="0" spc="240"/>
              <a:t> </a:t>
            </a:r>
            <a:r>
              <a:rPr dirty="0" spc="-10"/>
              <a:t>lines.</a:t>
            </a: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/>
              <a:t>There</a:t>
            </a:r>
            <a:r>
              <a:rPr dirty="0" spc="215"/>
              <a:t> </a:t>
            </a:r>
            <a:r>
              <a:rPr dirty="0"/>
              <a:t>is</a:t>
            </a:r>
            <a:r>
              <a:rPr dirty="0" spc="210"/>
              <a:t> </a:t>
            </a:r>
            <a:r>
              <a:rPr dirty="0" spc="130"/>
              <a:t>a</a:t>
            </a:r>
            <a:r>
              <a:rPr dirty="0" spc="215"/>
              <a:t> </a:t>
            </a:r>
            <a:r>
              <a:rPr dirty="0"/>
              <a:t>highest</a:t>
            </a:r>
            <a:r>
              <a:rPr dirty="0" spc="210"/>
              <a:t> </a:t>
            </a:r>
            <a:r>
              <a:rPr dirty="0"/>
              <a:t>frequency</a:t>
            </a:r>
            <a:r>
              <a:rPr dirty="0" spc="215"/>
              <a:t> </a:t>
            </a:r>
            <a:r>
              <a:rPr dirty="0" spc="145"/>
              <a:t>at</a:t>
            </a:r>
            <a:r>
              <a:rPr dirty="0" spc="215"/>
              <a:t> </a:t>
            </a:r>
            <a:r>
              <a:rPr dirty="0"/>
              <a:t>which</a:t>
            </a:r>
            <a:r>
              <a:rPr dirty="0" spc="210"/>
              <a:t> </a:t>
            </a:r>
            <a:r>
              <a:rPr dirty="0"/>
              <a:t>hydrogen</a:t>
            </a:r>
            <a:r>
              <a:rPr dirty="0" spc="215"/>
              <a:t> </a:t>
            </a:r>
            <a:r>
              <a:rPr dirty="0"/>
              <a:t>can</a:t>
            </a:r>
            <a:r>
              <a:rPr dirty="0" spc="210"/>
              <a:t> </a:t>
            </a:r>
            <a:r>
              <a:rPr dirty="0" spc="45"/>
              <a:t>emit.</a:t>
            </a: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/>
              <a:t>There</a:t>
            </a:r>
            <a:r>
              <a:rPr dirty="0" spc="185"/>
              <a:t> </a:t>
            </a:r>
            <a:r>
              <a:rPr dirty="0"/>
              <a:t>is</a:t>
            </a:r>
            <a:r>
              <a:rPr dirty="0" spc="180"/>
              <a:t> </a:t>
            </a:r>
            <a:r>
              <a:rPr dirty="0" spc="130"/>
              <a:t>a</a:t>
            </a:r>
            <a:r>
              <a:rPr dirty="0" spc="185"/>
              <a:t> </a:t>
            </a:r>
            <a:r>
              <a:rPr dirty="0"/>
              <a:t>lowest</a:t>
            </a:r>
            <a:r>
              <a:rPr dirty="0" spc="185"/>
              <a:t> </a:t>
            </a:r>
            <a:r>
              <a:rPr dirty="0"/>
              <a:t>frequency</a:t>
            </a:r>
            <a:r>
              <a:rPr dirty="0" spc="180"/>
              <a:t> </a:t>
            </a:r>
            <a:r>
              <a:rPr dirty="0" spc="145"/>
              <a:t>at</a:t>
            </a:r>
            <a:r>
              <a:rPr dirty="0" spc="185"/>
              <a:t> </a:t>
            </a:r>
            <a:r>
              <a:rPr dirty="0"/>
              <a:t>which</a:t>
            </a:r>
            <a:r>
              <a:rPr dirty="0" spc="185"/>
              <a:t> </a:t>
            </a:r>
            <a:r>
              <a:rPr dirty="0"/>
              <a:t>hydrogen</a:t>
            </a:r>
            <a:r>
              <a:rPr dirty="0" spc="180"/>
              <a:t> </a:t>
            </a:r>
            <a:r>
              <a:rPr dirty="0"/>
              <a:t>can</a:t>
            </a:r>
            <a:r>
              <a:rPr dirty="0" spc="185"/>
              <a:t> </a:t>
            </a:r>
            <a:r>
              <a:rPr dirty="0" spc="45"/>
              <a:t>emit.</a:t>
            </a:r>
          </a:p>
          <a:p>
            <a:pPr marL="393065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/>
              <a:t>All</a:t>
            </a:r>
            <a:r>
              <a:rPr dirty="0" spc="90"/>
              <a:t> </a:t>
            </a:r>
            <a:r>
              <a:rPr dirty="0"/>
              <a:t>of</a:t>
            </a:r>
            <a:r>
              <a:rPr dirty="0" spc="85"/>
              <a:t> </a:t>
            </a:r>
            <a:r>
              <a:rPr dirty="0" spc="50"/>
              <a:t>the</a:t>
            </a:r>
            <a:r>
              <a:rPr dirty="0" spc="95"/>
              <a:t> </a:t>
            </a:r>
            <a:r>
              <a:rPr dirty="0"/>
              <a:t>frequencies</a:t>
            </a:r>
            <a:r>
              <a:rPr dirty="0" spc="90"/>
              <a:t> </a:t>
            </a:r>
            <a:r>
              <a:rPr dirty="0"/>
              <a:t>of</a:t>
            </a:r>
            <a:r>
              <a:rPr dirty="0" spc="85"/>
              <a:t> </a:t>
            </a:r>
            <a:r>
              <a:rPr dirty="0"/>
              <a:t>absorption</a:t>
            </a:r>
            <a:r>
              <a:rPr dirty="0" spc="90"/>
              <a:t> </a:t>
            </a:r>
            <a:r>
              <a:rPr dirty="0"/>
              <a:t>lines</a:t>
            </a:r>
            <a:r>
              <a:rPr dirty="0" spc="90"/>
              <a:t> </a:t>
            </a:r>
            <a:r>
              <a:rPr dirty="0" spc="55"/>
              <a:t>are</a:t>
            </a:r>
            <a:r>
              <a:rPr dirty="0" spc="90"/>
              <a:t> </a:t>
            </a:r>
            <a:r>
              <a:rPr dirty="0"/>
              <a:t>also</a:t>
            </a:r>
            <a:r>
              <a:rPr dirty="0" spc="90"/>
              <a:t> </a:t>
            </a:r>
            <a:r>
              <a:rPr dirty="0"/>
              <a:t>frequencies</a:t>
            </a:r>
            <a:r>
              <a:rPr dirty="0" spc="85"/>
              <a:t> </a:t>
            </a:r>
            <a:r>
              <a:rPr dirty="0" spc="-25"/>
              <a:t>of </a:t>
            </a:r>
            <a:r>
              <a:rPr dirty="0" spc="-25"/>
              <a:t>	</a:t>
            </a:r>
            <a:r>
              <a:rPr dirty="0"/>
              <a:t>emission</a:t>
            </a:r>
            <a:r>
              <a:rPr dirty="0" spc="125"/>
              <a:t> </a:t>
            </a:r>
            <a:r>
              <a:rPr dirty="0" spc="-10"/>
              <a:t>lines.</a:t>
            </a: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pc="45" b="1">
                <a:latin typeface="Book Antiqua"/>
                <a:cs typeface="Book Antiqua"/>
              </a:rPr>
              <a:t>Solution:</a:t>
            </a:r>
            <a:r>
              <a:rPr dirty="0" b="1">
                <a:latin typeface="Book Antiqua"/>
                <a:cs typeface="Book Antiqua"/>
              </a:rPr>
              <a:t>	</a:t>
            </a:r>
            <a:r>
              <a:rPr dirty="0" spc="65"/>
              <a:t>A,</a:t>
            </a:r>
            <a:r>
              <a:rPr dirty="0" spc="140"/>
              <a:t> </a:t>
            </a:r>
            <a:r>
              <a:rPr dirty="0" spc="90"/>
              <a:t>B,</a:t>
            </a:r>
            <a:r>
              <a:rPr dirty="0" spc="135"/>
              <a:t> </a:t>
            </a:r>
            <a:r>
              <a:rPr dirty="0" spc="-50"/>
              <a:t>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5010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4.1.</a:t>
            </a:r>
            <a:r>
              <a:rPr dirty="0" sz="1200" spc="21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ATOMIC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SPECTRA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BOHR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MODEL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7540" cy="1921510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In</a:t>
            </a:r>
            <a:r>
              <a:rPr dirty="0" spc="590"/>
              <a:t> </a:t>
            </a:r>
            <a:r>
              <a:rPr dirty="0"/>
              <a:t>the</a:t>
            </a:r>
            <a:r>
              <a:rPr dirty="0" spc="590"/>
              <a:t> </a:t>
            </a:r>
            <a:r>
              <a:rPr dirty="0"/>
              <a:t>Franck-Hertz</a:t>
            </a:r>
            <a:r>
              <a:rPr dirty="0" spc="590"/>
              <a:t> </a:t>
            </a:r>
            <a:r>
              <a:rPr dirty="0"/>
              <a:t>experiment</a:t>
            </a:r>
            <a:r>
              <a:rPr dirty="0" spc="590"/>
              <a:t> </a:t>
            </a:r>
            <a:r>
              <a:rPr dirty="0"/>
              <a:t>the</a:t>
            </a:r>
            <a:r>
              <a:rPr dirty="0" spc="590"/>
              <a:t> </a:t>
            </a:r>
            <a:r>
              <a:rPr dirty="0"/>
              <a:t>current</a:t>
            </a:r>
            <a:r>
              <a:rPr dirty="0" spc="590"/>
              <a:t> </a:t>
            </a:r>
            <a:r>
              <a:rPr dirty="0"/>
              <a:t>dropped</a:t>
            </a:r>
            <a:r>
              <a:rPr dirty="0" spc="590"/>
              <a:t> </a:t>
            </a:r>
            <a:r>
              <a:rPr dirty="0"/>
              <a:t>when</a:t>
            </a:r>
            <a:r>
              <a:rPr dirty="0" spc="590"/>
              <a:t> </a:t>
            </a:r>
            <a:r>
              <a:rPr dirty="0" spc="-25"/>
              <a:t>the </a:t>
            </a:r>
            <a:r>
              <a:rPr dirty="0"/>
              <a:t>voltage</a:t>
            </a:r>
            <a:r>
              <a:rPr dirty="0" spc="245"/>
              <a:t> </a:t>
            </a:r>
            <a:r>
              <a:rPr dirty="0"/>
              <a:t>went</a:t>
            </a:r>
            <a:r>
              <a:rPr dirty="0" spc="260"/>
              <a:t> </a:t>
            </a:r>
            <a:r>
              <a:rPr dirty="0"/>
              <a:t>above</a:t>
            </a:r>
            <a:r>
              <a:rPr dirty="0" spc="254"/>
              <a:t> </a:t>
            </a:r>
            <a:r>
              <a:rPr dirty="0"/>
              <a:t>4</a:t>
            </a:r>
            <a:r>
              <a:rPr dirty="0" b="0" i="1">
                <a:latin typeface="Bookman Old Style"/>
                <a:cs typeface="Bookman Old Style"/>
              </a:rPr>
              <a:t>.</a:t>
            </a:r>
            <a:r>
              <a:rPr dirty="0"/>
              <a:t>9</a:t>
            </a:r>
            <a:r>
              <a:rPr dirty="0" spc="254"/>
              <a:t> </a:t>
            </a:r>
            <a:r>
              <a:rPr dirty="0"/>
              <a:t>V</a:t>
            </a:r>
            <a:r>
              <a:rPr dirty="0" spc="250"/>
              <a:t> </a:t>
            </a:r>
            <a:r>
              <a:rPr dirty="0"/>
              <a:t>because</a:t>
            </a:r>
            <a:r>
              <a:rPr dirty="0" spc="260"/>
              <a:t> </a:t>
            </a:r>
            <a:r>
              <a:rPr dirty="0"/>
              <a:t>of</a:t>
            </a:r>
            <a:r>
              <a:rPr dirty="0" spc="254"/>
              <a:t> </a:t>
            </a:r>
            <a:r>
              <a:rPr dirty="0"/>
              <a:t>electrons</a:t>
            </a:r>
            <a:r>
              <a:rPr dirty="0" spc="250"/>
              <a:t> </a:t>
            </a:r>
            <a:r>
              <a:rPr dirty="0"/>
              <a:t>knocking</a:t>
            </a:r>
            <a:r>
              <a:rPr dirty="0" spc="260"/>
              <a:t> </a:t>
            </a:r>
            <a:r>
              <a:rPr dirty="0" spc="-10"/>
              <a:t>mercury </a:t>
            </a:r>
            <a:r>
              <a:rPr dirty="0"/>
              <a:t>atoms</a:t>
            </a:r>
            <a:r>
              <a:rPr dirty="0" spc="95"/>
              <a:t> </a:t>
            </a:r>
            <a:r>
              <a:rPr dirty="0"/>
              <a:t>into</a:t>
            </a:r>
            <a:r>
              <a:rPr dirty="0" spc="110"/>
              <a:t> </a:t>
            </a:r>
            <a:r>
              <a:rPr dirty="0"/>
              <a:t>the</a:t>
            </a:r>
            <a:r>
              <a:rPr dirty="0" spc="105"/>
              <a:t> </a:t>
            </a:r>
            <a:r>
              <a:rPr dirty="0"/>
              <a:t>energy</a:t>
            </a:r>
            <a:r>
              <a:rPr dirty="0" spc="105"/>
              <a:t> </a:t>
            </a:r>
            <a:r>
              <a:rPr dirty="0" spc="85"/>
              <a:t>state</a:t>
            </a:r>
            <a:r>
              <a:rPr dirty="0" spc="110"/>
              <a:t> </a:t>
            </a:r>
            <a:r>
              <a:rPr dirty="0"/>
              <a:t>4</a:t>
            </a:r>
            <a:r>
              <a:rPr dirty="0" b="0" i="1">
                <a:latin typeface="Bookman Old Style"/>
                <a:cs typeface="Bookman Old Style"/>
              </a:rPr>
              <a:t>.</a:t>
            </a:r>
            <a:r>
              <a:rPr dirty="0"/>
              <a:t>9</a:t>
            </a:r>
            <a:r>
              <a:rPr dirty="0" spc="105"/>
              <a:t> </a:t>
            </a:r>
            <a:r>
              <a:rPr dirty="0"/>
              <a:t>eV</a:t>
            </a:r>
            <a:r>
              <a:rPr dirty="0" spc="105"/>
              <a:t> </a:t>
            </a:r>
            <a:r>
              <a:rPr dirty="0"/>
              <a:t>higher</a:t>
            </a:r>
            <a:r>
              <a:rPr dirty="0" spc="105"/>
              <a:t> </a:t>
            </a:r>
            <a:r>
              <a:rPr dirty="0" spc="70"/>
              <a:t>than</a:t>
            </a:r>
            <a:r>
              <a:rPr dirty="0" spc="105"/>
              <a:t> </a:t>
            </a:r>
            <a:r>
              <a:rPr dirty="0" spc="50"/>
              <a:t>their</a:t>
            </a:r>
            <a:r>
              <a:rPr dirty="0" spc="100"/>
              <a:t> </a:t>
            </a:r>
            <a:r>
              <a:rPr dirty="0"/>
              <a:t>ground</a:t>
            </a:r>
            <a:r>
              <a:rPr dirty="0" spc="110"/>
              <a:t> </a:t>
            </a:r>
            <a:r>
              <a:rPr dirty="0" spc="70"/>
              <a:t>state. </a:t>
            </a:r>
            <a:r>
              <a:rPr dirty="0" spc="90"/>
              <a:t>Why</a:t>
            </a:r>
            <a:r>
              <a:rPr dirty="0" spc="100"/>
              <a:t> </a:t>
            </a:r>
            <a:r>
              <a:rPr dirty="0"/>
              <a:t>did</a:t>
            </a:r>
            <a:r>
              <a:rPr dirty="0" spc="114"/>
              <a:t> </a:t>
            </a:r>
            <a:r>
              <a:rPr dirty="0"/>
              <a:t>the</a:t>
            </a:r>
            <a:r>
              <a:rPr dirty="0" spc="110"/>
              <a:t> </a:t>
            </a:r>
            <a:r>
              <a:rPr dirty="0"/>
              <a:t>current</a:t>
            </a:r>
            <a:r>
              <a:rPr dirty="0" spc="110"/>
              <a:t> </a:t>
            </a:r>
            <a:r>
              <a:rPr dirty="0"/>
              <a:t>drop</a:t>
            </a:r>
            <a:r>
              <a:rPr dirty="0" spc="110"/>
              <a:t> </a:t>
            </a:r>
            <a:r>
              <a:rPr dirty="0" spc="65"/>
              <a:t>again</a:t>
            </a:r>
            <a:r>
              <a:rPr dirty="0" spc="114"/>
              <a:t> </a:t>
            </a:r>
            <a:r>
              <a:rPr dirty="0"/>
              <a:t>when</a:t>
            </a:r>
            <a:r>
              <a:rPr dirty="0" spc="110"/>
              <a:t> </a:t>
            </a:r>
            <a:r>
              <a:rPr dirty="0"/>
              <a:t>the</a:t>
            </a:r>
            <a:r>
              <a:rPr dirty="0" spc="110"/>
              <a:t> </a:t>
            </a:r>
            <a:r>
              <a:rPr dirty="0"/>
              <a:t>voltage</a:t>
            </a:r>
            <a:r>
              <a:rPr dirty="0" spc="110"/>
              <a:t> </a:t>
            </a:r>
            <a:r>
              <a:rPr dirty="0"/>
              <a:t>reached</a:t>
            </a:r>
            <a:r>
              <a:rPr dirty="0" spc="114"/>
              <a:t> </a:t>
            </a:r>
            <a:r>
              <a:rPr dirty="0"/>
              <a:t>9</a:t>
            </a:r>
            <a:r>
              <a:rPr dirty="0" b="0" i="1">
                <a:latin typeface="Bookman Old Style"/>
                <a:cs typeface="Bookman Old Style"/>
              </a:rPr>
              <a:t>.</a:t>
            </a:r>
            <a:r>
              <a:rPr dirty="0"/>
              <a:t>8</a:t>
            </a:r>
            <a:r>
              <a:rPr dirty="0" spc="110"/>
              <a:t> </a:t>
            </a:r>
            <a:r>
              <a:rPr dirty="0" spc="45"/>
              <a:t>eV? </a:t>
            </a:r>
            <a:r>
              <a:rPr dirty="0"/>
              <a:t>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3309123"/>
            <a:ext cx="8255000" cy="179514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227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Garamond"/>
                <a:cs typeface="Garamond"/>
              </a:rPr>
              <a:t>Some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electrons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excited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mercury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atoms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level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9</a:t>
            </a:r>
            <a:r>
              <a:rPr dirty="0" sz="2450" b="0" i="1">
                <a:latin typeface="Bookman Old Style"/>
                <a:cs typeface="Bookman Old Style"/>
              </a:rPr>
              <a:t>.</a:t>
            </a:r>
            <a:r>
              <a:rPr dirty="0" sz="2450">
                <a:latin typeface="Garamond"/>
                <a:cs typeface="Garamond"/>
              </a:rPr>
              <a:t>8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eV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above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ground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state.</a:t>
            </a:r>
            <a:endParaRPr sz="2450">
              <a:latin typeface="Garamond"/>
              <a:cs typeface="Garamond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Garamond"/>
                <a:cs typeface="Garamond"/>
              </a:rPr>
              <a:t>Some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electrons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collided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two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mercury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atoms.</a:t>
            </a:r>
            <a:endParaRPr sz="2450">
              <a:latin typeface="Garamond"/>
              <a:cs typeface="Garamond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>
                <a:latin typeface="Garamond"/>
                <a:cs typeface="Garamond"/>
              </a:rPr>
              <a:t>Some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mercury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atoms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were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struck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by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two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electrons.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5010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4.1.</a:t>
            </a:r>
            <a:r>
              <a:rPr dirty="0" sz="1200" spc="21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ATOMIC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SPECTRA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BOHR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MODEL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7540" cy="1921510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In</a:t>
            </a:r>
            <a:r>
              <a:rPr dirty="0" spc="590"/>
              <a:t> </a:t>
            </a:r>
            <a:r>
              <a:rPr dirty="0"/>
              <a:t>the</a:t>
            </a:r>
            <a:r>
              <a:rPr dirty="0" spc="590"/>
              <a:t> </a:t>
            </a:r>
            <a:r>
              <a:rPr dirty="0"/>
              <a:t>Franck-Hertz</a:t>
            </a:r>
            <a:r>
              <a:rPr dirty="0" spc="590"/>
              <a:t> </a:t>
            </a:r>
            <a:r>
              <a:rPr dirty="0"/>
              <a:t>experiment</a:t>
            </a:r>
            <a:r>
              <a:rPr dirty="0" spc="590"/>
              <a:t> </a:t>
            </a:r>
            <a:r>
              <a:rPr dirty="0"/>
              <a:t>the</a:t>
            </a:r>
            <a:r>
              <a:rPr dirty="0" spc="590"/>
              <a:t> </a:t>
            </a:r>
            <a:r>
              <a:rPr dirty="0"/>
              <a:t>current</a:t>
            </a:r>
            <a:r>
              <a:rPr dirty="0" spc="590"/>
              <a:t> </a:t>
            </a:r>
            <a:r>
              <a:rPr dirty="0"/>
              <a:t>dropped</a:t>
            </a:r>
            <a:r>
              <a:rPr dirty="0" spc="590"/>
              <a:t> </a:t>
            </a:r>
            <a:r>
              <a:rPr dirty="0"/>
              <a:t>when</a:t>
            </a:r>
            <a:r>
              <a:rPr dirty="0" spc="590"/>
              <a:t> </a:t>
            </a:r>
            <a:r>
              <a:rPr dirty="0" spc="-25"/>
              <a:t>the </a:t>
            </a:r>
            <a:r>
              <a:rPr dirty="0"/>
              <a:t>voltage</a:t>
            </a:r>
            <a:r>
              <a:rPr dirty="0" spc="245"/>
              <a:t> </a:t>
            </a:r>
            <a:r>
              <a:rPr dirty="0"/>
              <a:t>went</a:t>
            </a:r>
            <a:r>
              <a:rPr dirty="0" spc="260"/>
              <a:t> </a:t>
            </a:r>
            <a:r>
              <a:rPr dirty="0"/>
              <a:t>above</a:t>
            </a:r>
            <a:r>
              <a:rPr dirty="0" spc="254"/>
              <a:t> </a:t>
            </a:r>
            <a:r>
              <a:rPr dirty="0"/>
              <a:t>4</a:t>
            </a:r>
            <a:r>
              <a:rPr dirty="0" b="0" i="1">
                <a:latin typeface="Bookman Old Style"/>
                <a:cs typeface="Bookman Old Style"/>
              </a:rPr>
              <a:t>.</a:t>
            </a:r>
            <a:r>
              <a:rPr dirty="0"/>
              <a:t>9</a:t>
            </a:r>
            <a:r>
              <a:rPr dirty="0" spc="254"/>
              <a:t> </a:t>
            </a:r>
            <a:r>
              <a:rPr dirty="0"/>
              <a:t>V</a:t>
            </a:r>
            <a:r>
              <a:rPr dirty="0" spc="250"/>
              <a:t> </a:t>
            </a:r>
            <a:r>
              <a:rPr dirty="0"/>
              <a:t>because</a:t>
            </a:r>
            <a:r>
              <a:rPr dirty="0" spc="260"/>
              <a:t> </a:t>
            </a:r>
            <a:r>
              <a:rPr dirty="0"/>
              <a:t>of</a:t>
            </a:r>
            <a:r>
              <a:rPr dirty="0" spc="254"/>
              <a:t> </a:t>
            </a:r>
            <a:r>
              <a:rPr dirty="0"/>
              <a:t>electrons</a:t>
            </a:r>
            <a:r>
              <a:rPr dirty="0" spc="250"/>
              <a:t> </a:t>
            </a:r>
            <a:r>
              <a:rPr dirty="0"/>
              <a:t>knocking</a:t>
            </a:r>
            <a:r>
              <a:rPr dirty="0" spc="260"/>
              <a:t> </a:t>
            </a:r>
            <a:r>
              <a:rPr dirty="0" spc="-10"/>
              <a:t>mercury </a:t>
            </a:r>
            <a:r>
              <a:rPr dirty="0"/>
              <a:t>atoms</a:t>
            </a:r>
            <a:r>
              <a:rPr dirty="0" spc="95"/>
              <a:t> </a:t>
            </a:r>
            <a:r>
              <a:rPr dirty="0"/>
              <a:t>into</a:t>
            </a:r>
            <a:r>
              <a:rPr dirty="0" spc="110"/>
              <a:t> </a:t>
            </a:r>
            <a:r>
              <a:rPr dirty="0"/>
              <a:t>the</a:t>
            </a:r>
            <a:r>
              <a:rPr dirty="0" spc="105"/>
              <a:t> </a:t>
            </a:r>
            <a:r>
              <a:rPr dirty="0"/>
              <a:t>energy</a:t>
            </a:r>
            <a:r>
              <a:rPr dirty="0" spc="105"/>
              <a:t> </a:t>
            </a:r>
            <a:r>
              <a:rPr dirty="0" spc="85"/>
              <a:t>state</a:t>
            </a:r>
            <a:r>
              <a:rPr dirty="0" spc="110"/>
              <a:t> </a:t>
            </a:r>
            <a:r>
              <a:rPr dirty="0"/>
              <a:t>4</a:t>
            </a:r>
            <a:r>
              <a:rPr dirty="0" b="0" i="1">
                <a:latin typeface="Bookman Old Style"/>
                <a:cs typeface="Bookman Old Style"/>
              </a:rPr>
              <a:t>.</a:t>
            </a:r>
            <a:r>
              <a:rPr dirty="0"/>
              <a:t>9</a:t>
            </a:r>
            <a:r>
              <a:rPr dirty="0" spc="105"/>
              <a:t> </a:t>
            </a:r>
            <a:r>
              <a:rPr dirty="0"/>
              <a:t>eV</a:t>
            </a:r>
            <a:r>
              <a:rPr dirty="0" spc="105"/>
              <a:t> </a:t>
            </a:r>
            <a:r>
              <a:rPr dirty="0"/>
              <a:t>higher</a:t>
            </a:r>
            <a:r>
              <a:rPr dirty="0" spc="105"/>
              <a:t> </a:t>
            </a:r>
            <a:r>
              <a:rPr dirty="0" spc="70"/>
              <a:t>than</a:t>
            </a:r>
            <a:r>
              <a:rPr dirty="0" spc="105"/>
              <a:t> </a:t>
            </a:r>
            <a:r>
              <a:rPr dirty="0" spc="50"/>
              <a:t>their</a:t>
            </a:r>
            <a:r>
              <a:rPr dirty="0" spc="100"/>
              <a:t> </a:t>
            </a:r>
            <a:r>
              <a:rPr dirty="0"/>
              <a:t>ground</a:t>
            </a:r>
            <a:r>
              <a:rPr dirty="0" spc="110"/>
              <a:t> </a:t>
            </a:r>
            <a:r>
              <a:rPr dirty="0" spc="70"/>
              <a:t>state. </a:t>
            </a:r>
            <a:r>
              <a:rPr dirty="0" spc="90"/>
              <a:t>Why</a:t>
            </a:r>
            <a:r>
              <a:rPr dirty="0" spc="100"/>
              <a:t> </a:t>
            </a:r>
            <a:r>
              <a:rPr dirty="0"/>
              <a:t>did</a:t>
            </a:r>
            <a:r>
              <a:rPr dirty="0" spc="114"/>
              <a:t> </a:t>
            </a:r>
            <a:r>
              <a:rPr dirty="0"/>
              <a:t>the</a:t>
            </a:r>
            <a:r>
              <a:rPr dirty="0" spc="110"/>
              <a:t> </a:t>
            </a:r>
            <a:r>
              <a:rPr dirty="0"/>
              <a:t>current</a:t>
            </a:r>
            <a:r>
              <a:rPr dirty="0" spc="110"/>
              <a:t> </a:t>
            </a:r>
            <a:r>
              <a:rPr dirty="0"/>
              <a:t>drop</a:t>
            </a:r>
            <a:r>
              <a:rPr dirty="0" spc="110"/>
              <a:t> </a:t>
            </a:r>
            <a:r>
              <a:rPr dirty="0" spc="65"/>
              <a:t>again</a:t>
            </a:r>
            <a:r>
              <a:rPr dirty="0" spc="114"/>
              <a:t> </a:t>
            </a:r>
            <a:r>
              <a:rPr dirty="0"/>
              <a:t>when</a:t>
            </a:r>
            <a:r>
              <a:rPr dirty="0" spc="110"/>
              <a:t> </a:t>
            </a:r>
            <a:r>
              <a:rPr dirty="0"/>
              <a:t>the</a:t>
            </a:r>
            <a:r>
              <a:rPr dirty="0" spc="110"/>
              <a:t> </a:t>
            </a:r>
            <a:r>
              <a:rPr dirty="0"/>
              <a:t>voltage</a:t>
            </a:r>
            <a:r>
              <a:rPr dirty="0" spc="110"/>
              <a:t> </a:t>
            </a:r>
            <a:r>
              <a:rPr dirty="0"/>
              <a:t>reached</a:t>
            </a:r>
            <a:r>
              <a:rPr dirty="0" spc="114"/>
              <a:t> </a:t>
            </a:r>
            <a:r>
              <a:rPr dirty="0"/>
              <a:t>9</a:t>
            </a:r>
            <a:r>
              <a:rPr dirty="0" b="0" i="1">
                <a:latin typeface="Bookman Old Style"/>
                <a:cs typeface="Bookman Old Style"/>
              </a:rPr>
              <a:t>.</a:t>
            </a:r>
            <a:r>
              <a:rPr dirty="0"/>
              <a:t>8</a:t>
            </a:r>
            <a:r>
              <a:rPr dirty="0" spc="110"/>
              <a:t> </a:t>
            </a:r>
            <a:r>
              <a:rPr dirty="0" spc="45"/>
              <a:t>eV? </a:t>
            </a:r>
            <a:r>
              <a:rPr dirty="0"/>
              <a:t>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3309123"/>
            <a:ext cx="8266430" cy="241554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370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Some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electrons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excited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mercury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atoms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level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9</a:t>
            </a:r>
            <a:r>
              <a:rPr dirty="0" sz="2450" b="0" i="1">
                <a:latin typeface="Bookman Old Style"/>
                <a:cs typeface="Bookman Old Style"/>
              </a:rPr>
              <a:t>.</a:t>
            </a:r>
            <a:r>
              <a:rPr dirty="0" sz="2450">
                <a:latin typeface="Garamond"/>
                <a:cs typeface="Garamond"/>
              </a:rPr>
              <a:t>8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eV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above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ground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state.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Some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electrons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collided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two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mercury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atoms.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Some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mercury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atoms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were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struck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by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two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electrons.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70">
                <a:latin typeface="Garamond"/>
                <a:cs typeface="Garamond"/>
              </a:rPr>
              <a:t>B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5010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4.1.</a:t>
            </a:r>
            <a:r>
              <a:rPr dirty="0" sz="1200" spc="21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ATOMIC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SPECTRA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BOHR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MODEL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Suppose</a:t>
            </a:r>
            <a:r>
              <a:rPr dirty="0" spc="235"/>
              <a:t> </a:t>
            </a:r>
            <a:r>
              <a:rPr dirty="0"/>
              <a:t>you</a:t>
            </a:r>
            <a:r>
              <a:rPr dirty="0" spc="245"/>
              <a:t> </a:t>
            </a:r>
            <a:r>
              <a:rPr dirty="0"/>
              <a:t>perform</a:t>
            </a:r>
            <a:r>
              <a:rPr dirty="0" spc="245"/>
              <a:t> </a:t>
            </a:r>
            <a:r>
              <a:rPr dirty="0" spc="130"/>
              <a:t>a</a:t>
            </a:r>
            <a:r>
              <a:rPr dirty="0" spc="245"/>
              <a:t> </a:t>
            </a:r>
            <a:r>
              <a:rPr dirty="0"/>
              <a:t>Franck-Hertz</a:t>
            </a:r>
            <a:r>
              <a:rPr dirty="0" spc="240"/>
              <a:t> </a:t>
            </a:r>
            <a:r>
              <a:rPr dirty="0"/>
              <a:t>experiment</a:t>
            </a:r>
            <a:r>
              <a:rPr dirty="0" spc="245"/>
              <a:t> </a:t>
            </a:r>
            <a:r>
              <a:rPr dirty="0"/>
              <a:t>on</a:t>
            </a:r>
            <a:r>
              <a:rPr dirty="0" spc="250"/>
              <a:t> </a:t>
            </a:r>
            <a:r>
              <a:rPr dirty="0" spc="130"/>
              <a:t>a</a:t>
            </a:r>
            <a:r>
              <a:rPr dirty="0" spc="240"/>
              <a:t> </a:t>
            </a:r>
            <a:r>
              <a:rPr dirty="0"/>
              <a:t>gas</a:t>
            </a:r>
            <a:r>
              <a:rPr dirty="0" spc="245"/>
              <a:t> </a:t>
            </a:r>
            <a:r>
              <a:rPr dirty="0"/>
              <a:t>of</a:t>
            </a:r>
            <a:r>
              <a:rPr dirty="0" spc="245"/>
              <a:t> </a:t>
            </a:r>
            <a:r>
              <a:rPr dirty="0" spc="-25"/>
              <a:t>the </a:t>
            </a:r>
            <a:r>
              <a:rPr dirty="0"/>
              <a:t>element</a:t>
            </a:r>
            <a:r>
              <a:rPr dirty="0" spc="240"/>
              <a:t> </a:t>
            </a:r>
            <a:r>
              <a:rPr dirty="0"/>
              <a:t>maduponium</a:t>
            </a:r>
            <a:r>
              <a:rPr dirty="0" spc="240"/>
              <a:t> </a:t>
            </a:r>
            <a:r>
              <a:rPr dirty="0" spc="55"/>
              <a:t>and</a:t>
            </a:r>
            <a:r>
              <a:rPr dirty="0" spc="245"/>
              <a:t> </a:t>
            </a:r>
            <a:r>
              <a:rPr dirty="0"/>
              <a:t>you</a:t>
            </a:r>
            <a:r>
              <a:rPr dirty="0" spc="240"/>
              <a:t> </a:t>
            </a:r>
            <a:r>
              <a:rPr dirty="0"/>
              <a:t>measure</a:t>
            </a:r>
            <a:r>
              <a:rPr dirty="0" spc="240"/>
              <a:t> </a:t>
            </a:r>
            <a:r>
              <a:rPr dirty="0"/>
              <a:t>the</a:t>
            </a:r>
            <a:r>
              <a:rPr dirty="0" spc="235"/>
              <a:t> </a:t>
            </a:r>
            <a:r>
              <a:rPr dirty="0"/>
              <a:t>following</a:t>
            </a:r>
            <a:r>
              <a:rPr dirty="0" spc="240"/>
              <a:t> </a:t>
            </a:r>
            <a:r>
              <a:rPr dirty="0" spc="50"/>
              <a:t>output</a:t>
            </a:r>
            <a:r>
              <a:rPr dirty="0" spc="240"/>
              <a:t> </a:t>
            </a:r>
            <a:r>
              <a:rPr dirty="0" spc="-20"/>
              <a:t>cur- </a:t>
            </a:r>
            <a:r>
              <a:rPr dirty="0"/>
              <a:t>rent</a:t>
            </a:r>
            <a:r>
              <a:rPr dirty="0" spc="114"/>
              <a:t> </a:t>
            </a:r>
            <a:r>
              <a:rPr dirty="0" spc="65"/>
              <a:t>as</a:t>
            </a:r>
            <a:r>
              <a:rPr dirty="0" spc="120"/>
              <a:t> </a:t>
            </a:r>
            <a:r>
              <a:rPr dirty="0" spc="130"/>
              <a:t>a</a:t>
            </a:r>
            <a:r>
              <a:rPr dirty="0" spc="120"/>
              <a:t> </a:t>
            </a:r>
            <a:r>
              <a:rPr dirty="0"/>
              <a:t>function</a:t>
            </a:r>
            <a:r>
              <a:rPr dirty="0" spc="125"/>
              <a:t> </a:t>
            </a:r>
            <a:r>
              <a:rPr dirty="0"/>
              <a:t>of</a:t>
            </a:r>
            <a:r>
              <a:rPr dirty="0" spc="125"/>
              <a:t> </a:t>
            </a:r>
            <a:r>
              <a:rPr dirty="0" spc="-10"/>
              <a:t>voltage.</a:t>
            </a: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1519" y="2369324"/>
            <a:ext cx="2468925" cy="1366138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715137" y="3583285"/>
            <a:ext cx="8260715" cy="3467100"/>
          </a:xfrm>
          <a:prstGeom prst="rect">
            <a:avLst/>
          </a:prstGeom>
        </p:spPr>
        <p:txBody>
          <a:bodyPr wrap="square" lIns="0" tIns="220345" rIns="0" bIns="0" rtlCol="0" vert="horz">
            <a:spAutoFit/>
          </a:bodyPr>
          <a:lstStyle/>
          <a:p>
            <a:pPr marL="15875">
              <a:lnSpc>
                <a:spcPct val="100000"/>
              </a:lnSpc>
              <a:spcBef>
                <a:spcPts val="1735"/>
              </a:spcBef>
              <a:tabLst>
                <a:tab pos="5705475" algn="l"/>
              </a:tabLst>
            </a:pP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following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conclude?</a:t>
            </a:r>
            <a:r>
              <a:rPr dirty="0" sz="2450">
                <a:latin typeface="Garamond"/>
                <a:cs typeface="Garamond"/>
              </a:rPr>
              <a:t>	(Choose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one.)</a:t>
            </a:r>
            <a:endParaRPr sz="2450">
              <a:latin typeface="Garamond"/>
              <a:cs typeface="Garamond"/>
            </a:endParaRPr>
          </a:p>
          <a:p>
            <a:pPr marL="386715" marR="5080" indent="-370205">
              <a:lnSpc>
                <a:spcPct val="101699"/>
              </a:lnSpc>
              <a:spcBef>
                <a:spcPts val="159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Maduponium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2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eV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transition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(meaning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two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electron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65">
                <a:latin typeface="Garamond"/>
                <a:cs typeface="Garamond"/>
              </a:rPr>
              <a:t>states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separated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by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2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eV).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Maduponium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4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eV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transition.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Madupomium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both</a:t>
            </a:r>
            <a:r>
              <a:rPr dirty="0" sz="2450" spc="4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2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eV</a:t>
            </a:r>
            <a:r>
              <a:rPr dirty="0" sz="2450" spc="4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transition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4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eV</a:t>
            </a:r>
            <a:r>
              <a:rPr dirty="0" sz="2450" spc="40">
                <a:latin typeface="Garamond"/>
                <a:cs typeface="Garamond"/>
              </a:rPr>
              <a:t> transition.</a:t>
            </a:r>
            <a:endParaRPr sz="2450">
              <a:latin typeface="Garamond"/>
              <a:cs typeface="Garamond"/>
            </a:endParaRPr>
          </a:p>
          <a:p>
            <a:pPr marL="386080" marR="889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 spc="-60">
                <a:latin typeface="Garamond"/>
                <a:cs typeface="Garamond"/>
              </a:rPr>
              <a:t>You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cannot</a:t>
            </a:r>
            <a:r>
              <a:rPr dirty="0" sz="2450" spc="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conclude</a:t>
            </a:r>
            <a:r>
              <a:rPr dirty="0" sz="2450" spc="5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maduponium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either</a:t>
            </a:r>
            <a:r>
              <a:rPr dirty="0" sz="2450" spc="5">
                <a:latin typeface="Garamond"/>
                <a:cs typeface="Garamond"/>
              </a:rPr>
              <a:t> </a:t>
            </a:r>
            <a:r>
              <a:rPr dirty="0" sz="2450" spc="-120">
                <a:latin typeface="Garamond"/>
                <a:cs typeface="Garamond"/>
              </a:rPr>
              <a:t>of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these</a:t>
            </a:r>
            <a:r>
              <a:rPr dirty="0" sz="2450" spc="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tran- </a:t>
            </a:r>
            <a:r>
              <a:rPr dirty="0" sz="2450" spc="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sitions.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8686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5010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4.1.</a:t>
            </a:r>
            <a:r>
              <a:rPr dirty="0" sz="1200" spc="21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ATOMIC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SPECTRA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BOHR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MODEL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06700"/>
              </a:lnSpc>
            </a:pPr>
            <a:r>
              <a:rPr dirty="0" sz="1400">
                <a:latin typeface="Times New Roman"/>
                <a:cs typeface="Times New Roman"/>
              </a:rPr>
              <a:t>Suppose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perform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Franck-Hertz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experiment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gas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element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maduponium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measure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following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85">
                <a:latin typeface="Times New Roman"/>
                <a:cs typeface="Times New Roman"/>
              </a:rPr>
              <a:t>output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current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function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voltage.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9749" y="1761795"/>
            <a:ext cx="2460695" cy="1333219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707758" y="3144326"/>
            <a:ext cx="8268334" cy="288861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just" marL="23495">
              <a:lnSpc>
                <a:spcPct val="100000"/>
              </a:lnSpc>
              <a:spcBef>
                <a:spcPts val="135"/>
              </a:spcBef>
            </a:pPr>
            <a:r>
              <a:rPr dirty="0" sz="1400">
                <a:latin typeface="Times New Roman"/>
                <a:cs typeface="Times New Roman"/>
              </a:rPr>
              <a:t>Which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following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would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conclude?</a:t>
            </a:r>
            <a:r>
              <a:rPr dirty="0" sz="1400" spc="4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(Choose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one.)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1400">
              <a:latin typeface="Times New Roman"/>
              <a:cs typeface="Times New Roman"/>
            </a:endParaRPr>
          </a:p>
          <a:p>
            <a:pPr marL="394970" indent="-257175">
              <a:lnSpc>
                <a:spcPct val="100000"/>
              </a:lnSpc>
              <a:buAutoNum type="alphaUcPeriod"/>
              <a:tabLst>
                <a:tab pos="394970" algn="l"/>
              </a:tabLst>
            </a:pPr>
            <a:r>
              <a:rPr dirty="0" sz="1400" spc="55">
                <a:latin typeface="Times New Roman"/>
                <a:cs typeface="Times New Roman"/>
              </a:rPr>
              <a:t>Maduponium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has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eV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transition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(meaning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it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has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two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electron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states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separated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eV).</a:t>
            </a:r>
            <a:endParaRPr sz="1400">
              <a:latin typeface="Times New Roman"/>
              <a:cs typeface="Times New Roman"/>
            </a:endParaRPr>
          </a:p>
          <a:p>
            <a:pPr marL="394335" indent="-249554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394335" algn="l"/>
              </a:tabLst>
            </a:pPr>
            <a:r>
              <a:rPr dirty="0" sz="1400" spc="55">
                <a:latin typeface="Times New Roman"/>
                <a:cs typeface="Times New Roman"/>
              </a:rPr>
              <a:t>Maduponium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has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4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eV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transition.</a:t>
            </a:r>
            <a:endParaRPr sz="1400">
              <a:latin typeface="Times New Roman"/>
              <a:cs typeface="Times New Roman"/>
            </a:endParaRPr>
          </a:p>
          <a:p>
            <a:pPr marL="394335" indent="-25209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394335" algn="l"/>
              </a:tabLst>
            </a:pPr>
            <a:r>
              <a:rPr dirty="0" sz="1400" spc="55">
                <a:latin typeface="Times New Roman"/>
                <a:cs typeface="Times New Roman"/>
              </a:rPr>
              <a:t>Madupomium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has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85">
                <a:latin typeface="Times New Roman"/>
                <a:cs typeface="Times New Roman"/>
              </a:rPr>
              <a:t>both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eV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transition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4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eV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transition.</a:t>
            </a:r>
            <a:endParaRPr sz="1400">
              <a:latin typeface="Times New Roman"/>
              <a:cs typeface="Times New Roman"/>
            </a:endParaRPr>
          </a:p>
          <a:p>
            <a:pPr marL="394970" indent="-25971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394970" algn="l"/>
              </a:tabLst>
            </a:pP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cannot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conclude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maduponium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has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either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these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transitions.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80"/>
              </a:spcBef>
            </a:pPr>
            <a:endParaRPr sz="1400">
              <a:latin typeface="Times New Roman"/>
              <a:cs typeface="Times New Roman"/>
            </a:endParaRPr>
          </a:p>
          <a:p>
            <a:pPr algn="just" marL="23495" marR="5080" indent="-11430">
              <a:lnSpc>
                <a:spcPct val="106700"/>
              </a:lnSpc>
              <a:spcBef>
                <a:spcPts val="5"/>
              </a:spcBef>
            </a:pPr>
            <a:r>
              <a:rPr dirty="0" sz="1400" b="1">
                <a:latin typeface="Book Antiqua"/>
                <a:cs typeface="Book Antiqua"/>
              </a:rPr>
              <a:t>Solution:</a:t>
            </a:r>
            <a:r>
              <a:rPr dirty="0" sz="1400" spc="455" b="1">
                <a:latin typeface="Book Antiqua"/>
                <a:cs typeface="Book Antiqua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A.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can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infer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maduponium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has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eV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transition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because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current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drops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suddenly</a:t>
            </a:r>
            <a:r>
              <a:rPr dirty="0" sz="1400" spc="90">
                <a:latin typeface="Times New Roman"/>
                <a:cs typeface="Times New Roman"/>
              </a:rPr>
              <a:t> at </a:t>
            </a:r>
            <a:r>
              <a:rPr dirty="0" sz="1400">
                <a:latin typeface="Times New Roman"/>
                <a:cs typeface="Times New Roman"/>
              </a:rPr>
              <a:t>2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V,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which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indicates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when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electrons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eV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they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can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excite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transition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maduponium </a:t>
            </a:r>
            <a:r>
              <a:rPr dirty="0" sz="1400" spc="55">
                <a:latin typeface="Times New Roman"/>
                <a:cs typeface="Times New Roman"/>
              </a:rPr>
              <a:t>atoms.</a:t>
            </a:r>
            <a:r>
              <a:rPr dirty="0" sz="1400" spc="16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cannot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infer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maduponium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has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4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eV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transition.</a:t>
            </a:r>
            <a:r>
              <a:rPr dirty="0" sz="1400" spc="165">
                <a:latin typeface="Times New Roman"/>
                <a:cs typeface="Times New Roman"/>
              </a:rPr>
              <a:t>  </a:t>
            </a: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second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drop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current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at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4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-50">
                <a:latin typeface="Times New Roman"/>
                <a:cs typeface="Times New Roman"/>
              </a:rPr>
              <a:t>V </a:t>
            </a:r>
            <a:r>
              <a:rPr dirty="0" sz="1400">
                <a:latin typeface="Times New Roman"/>
                <a:cs typeface="Times New Roman"/>
              </a:rPr>
              <a:t>indicates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each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electrons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can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excite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-65" b="0" i="1">
                <a:latin typeface="Bookman Old Style"/>
                <a:cs typeface="Bookman Old Style"/>
              </a:rPr>
              <a:t>two</a:t>
            </a:r>
            <a:r>
              <a:rPr dirty="0" sz="1400" spc="225" b="0" i="1">
                <a:latin typeface="Bookman Old Style"/>
                <a:cs typeface="Bookman Old Style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maduponium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atoms,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with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eV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each.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365060" y="878291"/>
            <a:ext cx="160972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4.2.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MATTER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WAVES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18819" y="1238181"/>
            <a:ext cx="2103755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572770" algn="l"/>
              </a:tabLst>
            </a:pPr>
            <a:r>
              <a:rPr dirty="0" sz="1700" spc="85" b="1">
                <a:latin typeface="Book Antiqua"/>
                <a:cs typeface="Book Antiqua"/>
              </a:rPr>
              <a:t>4.2</a:t>
            </a:r>
            <a:r>
              <a:rPr dirty="0" sz="1700" b="1">
                <a:latin typeface="Book Antiqua"/>
                <a:cs typeface="Book Antiqua"/>
              </a:rPr>
              <a:t>	</a:t>
            </a:r>
            <a:r>
              <a:rPr dirty="0" sz="1700" spc="120" b="1">
                <a:latin typeface="Book Antiqua"/>
                <a:cs typeface="Book Antiqua"/>
              </a:rPr>
              <a:t>Matter</a:t>
            </a:r>
            <a:r>
              <a:rPr dirty="0" sz="1700" spc="225" b="1">
                <a:latin typeface="Book Antiqua"/>
                <a:cs typeface="Book Antiqua"/>
              </a:rPr>
              <a:t> </a:t>
            </a:r>
            <a:r>
              <a:rPr dirty="0" sz="1700" spc="-20" b="1">
                <a:latin typeface="Book Antiqua"/>
                <a:cs typeface="Book Antiqua"/>
              </a:rPr>
              <a:t>Waves</a:t>
            </a:r>
            <a:endParaRPr sz="17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658609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4.2.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MATTER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WAVES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754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Each</a:t>
            </a:r>
            <a:r>
              <a:rPr dirty="0" spc="520"/>
              <a:t> </a:t>
            </a:r>
            <a:r>
              <a:rPr dirty="0"/>
              <a:t>case</a:t>
            </a:r>
            <a:r>
              <a:rPr dirty="0" spc="520"/>
              <a:t> </a:t>
            </a:r>
            <a:r>
              <a:rPr dirty="0"/>
              <a:t>below</a:t>
            </a:r>
            <a:r>
              <a:rPr dirty="0" spc="520"/>
              <a:t> </a:t>
            </a:r>
            <a:r>
              <a:rPr dirty="0"/>
              <a:t>describes</a:t>
            </a:r>
            <a:r>
              <a:rPr dirty="0" spc="515"/>
              <a:t> </a:t>
            </a:r>
            <a:r>
              <a:rPr dirty="0" spc="130"/>
              <a:t>a</a:t>
            </a:r>
            <a:r>
              <a:rPr dirty="0" spc="515"/>
              <a:t> </a:t>
            </a:r>
            <a:r>
              <a:rPr dirty="0"/>
              <a:t>moving</a:t>
            </a:r>
            <a:r>
              <a:rPr dirty="0" spc="515"/>
              <a:t> </a:t>
            </a:r>
            <a:r>
              <a:rPr dirty="0"/>
              <a:t>electron</a:t>
            </a:r>
            <a:r>
              <a:rPr dirty="0" spc="520"/>
              <a:t> </a:t>
            </a:r>
            <a:r>
              <a:rPr dirty="0" spc="55"/>
              <a:t>and</a:t>
            </a:r>
            <a:r>
              <a:rPr dirty="0" spc="520"/>
              <a:t> </a:t>
            </a:r>
            <a:r>
              <a:rPr dirty="0"/>
              <a:t>proton.</a:t>
            </a:r>
            <a:r>
              <a:rPr dirty="0" spc="455"/>
              <a:t>  </a:t>
            </a:r>
            <a:r>
              <a:rPr dirty="0" spc="-25"/>
              <a:t>For </a:t>
            </a:r>
            <a:r>
              <a:rPr dirty="0"/>
              <a:t>each</a:t>
            </a:r>
            <a:r>
              <a:rPr dirty="0" spc="280"/>
              <a:t> </a:t>
            </a:r>
            <a:r>
              <a:rPr dirty="0"/>
              <a:t>one</a:t>
            </a:r>
            <a:r>
              <a:rPr dirty="0" spc="285"/>
              <a:t> </a:t>
            </a:r>
            <a:r>
              <a:rPr dirty="0"/>
              <a:t>choose</a:t>
            </a:r>
            <a:r>
              <a:rPr dirty="0" spc="290"/>
              <a:t> </a:t>
            </a:r>
            <a:r>
              <a:rPr dirty="0"/>
              <a:t>whether</a:t>
            </a:r>
            <a:r>
              <a:rPr dirty="0" spc="290"/>
              <a:t> </a:t>
            </a:r>
            <a:r>
              <a:rPr dirty="0" spc="105"/>
              <a:t>A)</a:t>
            </a:r>
            <a:r>
              <a:rPr dirty="0" spc="285"/>
              <a:t> </a:t>
            </a:r>
            <a:r>
              <a:rPr dirty="0"/>
              <a:t>the</a:t>
            </a:r>
            <a:r>
              <a:rPr dirty="0" spc="290"/>
              <a:t> </a:t>
            </a:r>
            <a:r>
              <a:rPr dirty="0"/>
              <a:t>electron</a:t>
            </a:r>
            <a:r>
              <a:rPr dirty="0" spc="285"/>
              <a:t> </a:t>
            </a:r>
            <a:r>
              <a:rPr dirty="0"/>
              <a:t>has</a:t>
            </a:r>
            <a:r>
              <a:rPr dirty="0" spc="290"/>
              <a:t> </a:t>
            </a:r>
            <a:r>
              <a:rPr dirty="0" spc="130"/>
              <a:t>a</a:t>
            </a:r>
            <a:r>
              <a:rPr dirty="0" spc="290"/>
              <a:t> </a:t>
            </a:r>
            <a:r>
              <a:rPr dirty="0" spc="50"/>
              <a:t>larger</a:t>
            </a:r>
            <a:r>
              <a:rPr dirty="0" spc="285"/>
              <a:t> </a:t>
            </a:r>
            <a:r>
              <a:rPr dirty="0"/>
              <a:t>de</a:t>
            </a:r>
            <a:r>
              <a:rPr dirty="0" spc="290"/>
              <a:t> </a:t>
            </a:r>
            <a:r>
              <a:rPr dirty="0" spc="-10"/>
              <a:t>Broglie </a:t>
            </a:r>
            <a:r>
              <a:rPr dirty="0"/>
              <a:t>wavelength,</a:t>
            </a:r>
            <a:r>
              <a:rPr dirty="0" spc="290"/>
              <a:t> </a:t>
            </a:r>
            <a:r>
              <a:rPr dirty="0" spc="130"/>
              <a:t>B)</a:t>
            </a:r>
            <a:r>
              <a:rPr dirty="0" spc="290"/>
              <a:t> </a:t>
            </a:r>
            <a:r>
              <a:rPr dirty="0"/>
              <a:t>the</a:t>
            </a:r>
            <a:r>
              <a:rPr dirty="0" spc="290"/>
              <a:t> </a:t>
            </a:r>
            <a:r>
              <a:rPr dirty="0"/>
              <a:t>proton</a:t>
            </a:r>
            <a:r>
              <a:rPr dirty="0" spc="290"/>
              <a:t> </a:t>
            </a:r>
            <a:r>
              <a:rPr dirty="0"/>
              <a:t>has</a:t>
            </a:r>
            <a:r>
              <a:rPr dirty="0" spc="280"/>
              <a:t> </a:t>
            </a:r>
            <a:r>
              <a:rPr dirty="0" spc="130"/>
              <a:t>a</a:t>
            </a:r>
            <a:r>
              <a:rPr dirty="0" spc="290"/>
              <a:t> </a:t>
            </a:r>
            <a:r>
              <a:rPr dirty="0" spc="50"/>
              <a:t>larger</a:t>
            </a:r>
            <a:r>
              <a:rPr dirty="0" spc="290"/>
              <a:t> </a:t>
            </a:r>
            <a:r>
              <a:rPr dirty="0"/>
              <a:t>de</a:t>
            </a:r>
            <a:r>
              <a:rPr dirty="0" spc="285"/>
              <a:t> </a:t>
            </a:r>
            <a:r>
              <a:rPr dirty="0"/>
              <a:t>Broglie</a:t>
            </a:r>
            <a:r>
              <a:rPr dirty="0" spc="285"/>
              <a:t> </a:t>
            </a:r>
            <a:r>
              <a:rPr dirty="0"/>
              <a:t>wavelength,</a:t>
            </a:r>
            <a:r>
              <a:rPr dirty="0" spc="300"/>
              <a:t> </a:t>
            </a:r>
            <a:r>
              <a:rPr dirty="0" spc="-25"/>
              <a:t>or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8819" y="2143269"/>
            <a:ext cx="7404734" cy="1696085"/>
          </a:xfrm>
          <a:prstGeom prst="rect">
            <a:avLst/>
          </a:prstGeom>
        </p:spPr>
        <p:txBody>
          <a:bodyPr wrap="square" lIns="0" tIns="220345" rIns="0" bIns="0" rtlCol="0" vert="horz">
            <a:spAutoFit/>
          </a:bodyPr>
          <a:lstStyle/>
          <a:p>
            <a:pPr marL="428625" indent="-415925">
              <a:lnSpc>
                <a:spcPct val="100000"/>
              </a:lnSpc>
              <a:spcBef>
                <a:spcPts val="1735"/>
              </a:spcBef>
              <a:buAutoNum type="alphaUcParenR" startAt="3"/>
              <a:tabLst>
                <a:tab pos="42862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two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equal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Broglie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wavelengths.</a:t>
            </a:r>
            <a:endParaRPr sz="2450">
              <a:latin typeface="Garamond"/>
              <a:cs typeface="Garamond"/>
            </a:endParaRPr>
          </a:p>
          <a:p>
            <a:pPr lvl="1" marL="383540" indent="-296545">
              <a:lnSpc>
                <a:spcPct val="100000"/>
              </a:lnSpc>
              <a:spcBef>
                <a:spcPts val="1645"/>
              </a:spcBef>
              <a:buAutoNum type="arabicPeriod"/>
              <a:tabLst>
                <a:tab pos="38354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proton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moving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speed.</a:t>
            </a:r>
            <a:endParaRPr sz="2450">
              <a:latin typeface="Garamond"/>
              <a:cs typeface="Garamond"/>
            </a:endParaRPr>
          </a:p>
          <a:p>
            <a:pPr lvl="1" marL="383540" indent="-296545">
              <a:lnSpc>
                <a:spcPct val="100000"/>
              </a:lnSpc>
              <a:spcBef>
                <a:spcPts val="1045"/>
              </a:spcBef>
              <a:buAutoNum type="arabicPeriod"/>
              <a:tabLst>
                <a:tab pos="38354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proton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momentum.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8819" y="2230144"/>
            <a:ext cx="188150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75" b="1">
                <a:latin typeface="Book Antiqua"/>
                <a:cs typeface="Book Antiqua"/>
              </a:rPr>
              <a:t>Instructions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41844" y="3145926"/>
            <a:ext cx="8033384" cy="40919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61290" marR="5715" indent="-149225">
              <a:lnSpc>
                <a:spcPct val="100000"/>
              </a:lnSpc>
              <a:spcBef>
                <a:spcPts val="9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These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offered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formats: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deck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PowerPoint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slides,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85">
                <a:latin typeface="Times New Roman"/>
                <a:cs typeface="Times New Roman"/>
              </a:rPr>
              <a:t>PDF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file.</a:t>
            </a:r>
            <a:r>
              <a:rPr dirty="0" sz="1200" spc="3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files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contain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identical </a:t>
            </a:r>
            <a:r>
              <a:rPr dirty="0" sz="1200">
                <a:latin typeface="Times New Roman"/>
                <a:cs typeface="Times New Roman"/>
              </a:rPr>
              <a:t>contents.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There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similar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files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14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chapters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book,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total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28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files.</a:t>
            </a:r>
            <a:endParaRPr sz="1200">
              <a:latin typeface="Times New Roman"/>
              <a:cs typeface="Times New Roman"/>
            </a:endParaRPr>
          </a:p>
          <a:p>
            <a:pPr marL="161925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925" algn="l"/>
              </a:tabLst>
            </a:pP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marked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“Quick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Check”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“ConcepTest.”</a:t>
            </a:r>
            <a:endParaRPr sz="1200">
              <a:latin typeface="Times New Roman"/>
              <a:cs typeface="Times New Roman"/>
            </a:endParaRPr>
          </a:p>
          <a:p>
            <a:pPr lvl="1" marL="488315" marR="7620" indent="-160020">
              <a:lnSpc>
                <a:spcPct val="100000"/>
              </a:lnSpc>
              <a:spcBef>
                <a:spcPts val="1000"/>
              </a:spcBef>
              <a:buFont typeface="Book Antiqua"/>
              <a:buChar char="–"/>
              <a:tabLst>
                <a:tab pos="48831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Checks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80">
                <a:latin typeface="Times New Roman"/>
                <a:cs typeface="Times New Roman"/>
              </a:rPr>
              <a:t>that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most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should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able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correctly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they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done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reading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or </a:t>
            </a:r>
            <a:r>
              <a:rPr dirty="0" sz="1200" spc="-10">
                <a:latin typeface="Times New Roman"/>
                <a:cs typeface="Times New Roman"/>
              </a:rPr>
              <a:t>followed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lecture.</a:t>
            </a:r>
            <a:r>
              <a:rPr dirty="0" sz="1200" spc="3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them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make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sure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where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think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they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before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move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on.</a:t>
            </a:r>
            <a:endParaRPr sz="1200">
              <a:latin typeface="Times New Roman"/>
              <a:cs typeface="Times New Roman"/>
            </a:endParaRPr>
          </a:p>
          <a:p>
            <a:pPr lvl="1" marL="488315" marR="6350" indent="-160020">
              <a:lnSpc>
                <a:spcPct val="100000"/>
              </a:lnSpc>
              <a:spcBef>
                <a:spcPts val="509"/>
              </a:spcBef>
              <a:buFont typeface="Book Antiqua"/>
              <a:buChar char="–"/>
              <a:tabLst>
                <a:tab pos="488315" algn="l"/>
              </a:tabLst>
            </a:pPr>
            <a:r>
              <a:rPr dirty="0" sz="1200">
                <a:latin typeface="Times New Roman"/>
                <a:cs typeface="Times New Roman"/>
              </a:rPr>
              <a:t>ConcepTests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(a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term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coined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by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Eric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Mazur)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intended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stimulate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debate,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so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don’t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want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prep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class </a:t>
            </a:r>
            <a:r>
              <a:rPr dirty="0" sz="1200">
                <a:latin typeface="Times New Roman"/>
                <a:cs typeface="Times New Roman"/>
              </a:rPr>
              <a:t>too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explicitly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before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asking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them.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Ideally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want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between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30%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80%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class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correctly.</a:t>
            </a:r>
            <a:endParaRPr sz="1200">
              <a:latin typeface="Times New Roman"/>
              <a:cs typeface="Times New Roman"/>
            </a:endParaRPr>
          </a:p>
          <a:p>
            <a:pPr algn="just" marL="161290" marR="5715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Either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way,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strong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majority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answers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correctly,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briefly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discuss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move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on.</a:t>
            </a:r>
            <a:r>
              <a:rPr dirty="0" sz="1200" spc="3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many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do </a:t>
            </a:r>
            <a:r>
              <a:rPr dirty="0" sz="1200">
                <a:latin typeface="Times New Roman"/>
                <a:cs typeface="Times New Roman"/>
              </a:rPr>
              <a:t>not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correctly,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consider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having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them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talk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briefly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pairs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small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groups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vote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again.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may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surprised </a:t>
            </a:r>
            <a:r>
              <a:rPr dirty="0" sz="1200" spc="75">
                <a:latin typeface="Times New Roman"/>
                <a:cs typeface="Times New Roman"/>
              </a:rPr>
              <a:t>at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how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much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minute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unguided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discussion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improves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hit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rate.</a:t>
            </a:r>
            <a:endParaRPr sz="1200">
              <a:latin typeface="Times New Roman"/>
              <a:cs typeface="Times New Roman"/>
            </a:endParaRPr>
          </a:p>
          <a:p>
            <a:pPr marL="161925" indent="-149225">
              <a:lnSpc>
                <a:spcPct val="100000"/>
              </a:lnSpc>
              <a:spcBef>
                <a:spcPts val="1010"/>
              </a:spcBef>
              <a:buSzPct val="37500"/>
              <a:buChar char="•"/>
              <a:tabLst>
                <a:tab pos="161925" algn="l"/>
              </a:tabLst>
            </a:pP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shown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slides: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first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shows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only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question,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second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adds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answer.</a:t>
            </a:r>
            <a:endParaRPr sz="1200">
              <a:latin typeface="Times New Roman"/>
              <a:cs typeface="Times New Roman"/>
            </a:endParaRPr>
          </a:p>
          <a:p>
            <a:pPr algn="just" marL="161290" marR="7620" indent="-149225">
              <a:lnSpc>
                <a:spcPct val="100000"/>
              </a:lnSpc>
              <a:spcBef>
                <a:spcPts val="1000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Some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these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also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included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3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book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under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“Conceptual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ConcepTests,”</a:t>
            </a:r>
            <a:r>
              <a:rPr dirty="0" sz="1200" spc="40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but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this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file </a:t>
            </a:r>
            <a:r>
              <a:rPr dirty="0" sz="1200">
                <a:latin typeface="Times New Roman"/>
                <a:cs typeface="Times New Roman"/>
              </a:rPr>
              <a:t>contains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additional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75">
                <a:latin typeface="Times New Roman"/>
                <a:cs typeface="Times New Roman"/>
              </a:rPr>
              <a:t>that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not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book.</a:t>
            </a:r>
            <a:endParaRPr sz="1200">
              <a:latin typeface="Times New Roman"/>
              <a:cs typeface="Times New Roman"/>
            </a:endParaRPr>
          </a:p>
          <a:p>
            <a:pPr algn="just" marL="161290" marR="8890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Some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pages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contain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multiple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same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set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options.</a:t>
            </a:r>
            <a:r>
              <a:rPr dirty="0" sz="1200" spc="14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These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numbered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separate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page.</a:t>
            </a:r>
            <a:endParaRPr sz="1200">
              <a:latin typeface="Times New Roman"/>
              <a:cs typeface="Times New Roman"/>
            </a:endParaRPr>
          </a:p>
          <a:p>
            <a:pPr algn="just" marL="161290" marR="5080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Some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multiple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answers.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(These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clearly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marked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phrase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“Choose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80">
                <a:latin typeface="Times New Roman"/>
                <a:cs typeface="Times New Roman"/>
              </a:rPr>
              <a:t>that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apply.”)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you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using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clicker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system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75">
                <a:latin typeface="Times New Roman"/>
                <a:cs typeface="Times New Roman"/>
              </a:rPr>
              <a:t>that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doesn’t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allow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multiple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responses,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ask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part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separately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yes-</a:t>
            </a:r>
            <a:r>
              <a:rPr dirty="0" sz="1200">
                <a:latin typeface="Times New Roman"/>
                <a:cs typeface="Times New Roman"/>
              </a:rPr>
              <a:t>or-no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question.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658609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4.2.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MATTER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WAVES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754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Each</a:t>
            </a:r>
            <a:r>
              <a:rPr dirty="0" spc="520"/>
              <a:t> </a:t>
            </a:r>
            <a:r>
              <a:rPr dirty="0"/>
              <a:t>case</a:t>
            </a:r>
            <a:r>
              <a:rPr dirty="0" spc="520"/>
              <a:t> </a:t>
            </a:r>
            <a:r>
              <a:rPr dirty="0"/>
              <a:t>below</a:t>
            </a:r>
            <a:r>
              <a:rPr dirty="0" spc="520"/>
              <a:t> </a:t>
            </a:r>
            <a:r>
              <a:rPr dirty="0"/>
              <a:t>describes</a:t>
            </a:r>
            <a:r>
              <a:rPr dirty="0" spc="515"/>
              <a:t> </a:t>
            </a:r>
            <a:r>
              <a:rPr dirty="0" spc="130"/>
              <a:t>a</a:t>
            </a:r>
            <a:r>
              <a:rPr dirty="0" spc="515"/>
              <a:t> </a:t>
            </a:r>
            <a:r>
              <a:rPr dirty="0"/>
              <a:t>moving</a:t>
            </a:r>
            <a:r>
              <a:rPr dirty="0" spc="515"/>
              <a:t> </a:t>
            </a:r>
            <a:r>
              <a:rPr dirty="0"/>
              <a:t>electron</a:t>
            </a:r>
            <a:r>
              <a:rPr dirty="0" spc="520"/>
              <a:t> </a:t>
            </a:r>
            <a:r>
              <a:rPr dirty="0" spc="55"/>
              <a:t>and</a:t>
            </a:r>
            <a:r>
              <a:rPr dirty="0" spc="520"/>
              <a:t> </a:t>
            </a:r>
            <a:r>
              <a:rPr dirty="0"/>
              <a:t>proton.</a:t>
            </a:r>
            <a:r>
              <a:rPr dirty="0" spc="455"/>
              <a:t>  </a:t>
            </a:r>
            <a:r>
              <a:rPr dirty="0" spc="-25"/>
              <a:t>For </a:t>
            </a:r>
            <a:r>
              <a:rPr dirty="0"/>
              <a:t>each</a:t>
            </a:r>
            <a:r>
              <a:rPr dirty="0" spc="280"/>
              <a:t> </a:t>
            </a:r>
            <a:r>
              <a:rPr dirty="0"/>
              <a:t>one</a:t>
            </a:r>
            <a:r>
              <a:rPr dirty="0" spc="285"/>
              <a:t> </a:t>
            </a:r>
            <a:r>
              <a:rPr dirty="0"/>
              <a:t>choose</a:t>
            </a:r>
            <a:r>
              <a:rPr dirty="0" spc="290"/>
              <a:t> </a:t>
            </a:r>
            <a:r>
              <a:rPr dirty="0"/>
              <a:t>whether</a:t>
            </a:r>
            <a:r>
              <a:rPr dirty="0" spc="290"/>
              <a:t> </a:t>
            </a:r>
            <a:r>
              <a:rPr dirty="0" spc="105"/>
              <a:t>A)</a:t>
            </a:r>
            <a:r>
              <a:rPr dirty="0" spc="285"/>
              <a:t> </a:t>
            </a:r>
            <a:r>
              <a:rPr dirty="0"/>
              <a:t>the</a:t>
            </a:r>
            <a:r>
              <a:rPr dirty="0" spc="290"/>
              <a:t> </a:t>
            </a:r>
            <a:r>
              <a:rPr dirty="0"/>
              <a:t>electron</a:t>
            </a:r>
            <a:r>
              <a:rPr dirty="0" spc="285"/>
              <a:t> </a:t>
            </a:r>
            <a:r>
              <a:rPr dirty="0"/>
              <a:t>has</a:t>
            </a:r>
            <a:r>
              <a:rPr dirty="0" spc="290"/>
              <a:t> </a:t>
            </a:r>
            <a:r>
              <a:rPr dirty="0" spc="130"/>
              <a:t>a</a:t>
            </a:r>
            <a:r>
              <a:rPr dirty="0" spc="290"/>
              <a:t> </a:t>
            </a:r>
            <a:r>
              <a:rPr dirty="0" spc="50"/>
              <a:t>larger</a:t>
            </a:r>
            <a:r>
              <a:rPr dirty="0" spc="285"/>
              <a:t> </a:t>
            </a:r>
            <a:r>
              <a:rPr dirty="0"/>
              <a:t>de</a:t>
            </a:r>
            <a:r>
              <a:rPr dirty="0" spc="290"/>
              <a:t> </a:t>
            </a:r>
            <a:r>
              <a:rPr dirty="0" spc="-10"/>
              <a:t>Broglie </a:t>
            </a:r>
            <a:r>
              <a:rPr dirty="0"/>
              <a:t>wavelength,</a:t>
            </a:r>
            <a:r>
              <a:rPr dirty="0" spc="290"/>
              <a:t> </a:t>
            </a:r>
            <a:r>
              <a:rPr dirty="0" spc="130"/>
              <a:t>B)</a:t>
            </a:r>
            <a:r>
              <a:rPr dirty="0" spc="290"/>
              <a:t> </a:t>
            </a:r>
            <a:r>
              <a:rPr dirty="0"/>
              <a:t>the</a:t>
            </a:r>
            <a:r>
              <a:rPr dirty="0" spc="290"/>
              <a:t> </a:t>
            </a:r>
            <a:r>
              <a:rPr dirty="0"/>
              <a:t>proton</a:t>
            </a:r>
            <a:r>
              <a:rPr dirty="0" spc="290"/>
              <a:t> </a:t>
            </a:r>
            <a:r>
              <a:rPr dirty="0"/>
              <a:t>has</a:t>
            </a:r>
            <a:r>
              <a:rPr dirty="0" spc="280"/>
              <a:t> </a:t>
            </a:r>
            <a:r>
              <a:rPr dirty="0" spc="130"/>
              <a:t>a</a:t>
            </a:r>
            <a:r>
              <a:rPr dirty="0" spc="290"/>
              <a:t> </a:t>
            </a:r>
            <a:r>
              <a:rPr dirty="0" spc="50"/>
              <a:t>larger</a:t>
            </a:r>
            <a:r>
              <a:rPr dirty="0" spc="290"/>
              <a:t> </a:t>
            </a:r>
            <a:r>
              <a:rPr dirty="0"/>
              <a:t>de</a:t>
            </a:r>
            <a:r>
              <a:rPr dirty="0" spc="285"/>
              <a:t> </a:t>
            </a:r>
            <a:r>
              <a:rPr dirty="0"/>
              <a:t>Broglie</a:t>
            </a:r>
            <a:r>
              <a:rPr dirty="0" spc="285"/>
              <a:t> </a:t>
            </a:r>
            <a:r>
              <a:rPr dirty="0"/>
              <a:t>wavelength,</a:t>
            </a:r>
            <a:r>
              <a:rPr dirty="0" spc="300"/>
              <a:t> </a:t>
            </a:r>
            <a:r>
              <a:rPr dirty="0" spc="-25"/>
              <a:t>or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8819" y="2143269"/>
            <a:ext cx="7404734" cy="2898140"/>
          </a:xfrm>
          <a:prstGeom prst="rect">
            <a:avLst/>
          </a:prstGeom>
        </p:spPr>
        <p:txBody>
          <a:bodyPr wrap="square" lIns="0" tIns="220345" rIns="0" bIns="0" rtlCol="0" vert="horz">
            <a:spAutoFit/>
          </a:bodyPr>
          <a:lstStyle/>
          <a:p>
            <a:pPr marL="428625" indent="-415925">
              <a:lnSpc>
                <a:spcPct val="100000"/>
              </a:lnSpc>
              <a:spcBef>
                <a:spcPts val="1735"/>
              </a:spcBef>
              <a:buAutoNum type="alphaUcParenR" startAt="3"/>
              <a:tabLst>
                <a:tab pos="42862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two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equal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Broglie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wavelengths.</a:t>
            </a:r>
            <a:endParaRPr sz="2450">
              <a:latin typeface="Garamond"/>
              <a:cs typeface="Garamond"/>
            </a:endParaRPr>
          </a:p>
          <a:p>
            <a:pPr lvl="1" marL="383540" indent="-296545">
              <a:lnSpc>
                <a:spcPct val="100000"/>
              </a:lnSpc>
              <a:spcBef>
                <a:spcPts val="1645"/>
              </a:spcBef>
              <a:buAutoNum type="arabicPeriod"/>
              <a:tabLst>
                <a:tab pos="38354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proton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moving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speed.</a:t>
            </a:r>
            <a:endParaRPr sz="2450">
              <a:latin typeface="Garamond"/>
              <a:cs typeface="Garamond"/>
            </a:endParaRPr>
          </a:p>
          <a:p>
            <a:pPr marL="372745">
              <a:lnSpc>
                <a:spcPct val="100000"/>
              </a:lnSpc>
              <a:spcBef>
                <a:spcPts val="1540"/>
              </a:spcBef>
              <a:tabLst>
                <a:tab pos="198183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0">
                <a:latin typeface="Garamond"/>
                <a:cs typeface="Garamond"/>
              </a:rPr>
              <a:t>A</a:t>
            </a:r>
            <a:endParaRPr sz="2450">
              <a:latin typeface="Garamond"/>
              <a:cs typeface="Garamond"/>
            </a:endParaRPr>
          </a:p>
          <a:p>
            <a:pPr lvl="1" marL="383540" indent="-296545">
              <a:lnSpc>
                <a:spcPct val="100000"/>
              </a:lnSpc>
              <a:spcBef>
                <a:spcPts val="1545"/>
              </a:spcBef>
              <a:buAutoNum type="arabicPeriod" startAt="2"/>
              <a:tabLst>
                <a:tab pos="38354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proton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momentum.</a:t>
            </a:r>
            <a:endParaRPr sz="2450">
              <a:latin typeface="Garamond"/>
              <a:cs typeface="Garamond"/>
            </a:endParaRPr>
          </a:p>
          <a:p>
            <a:pPr marL="372745">
              <a:lnSpc>
                <a:spcPct val="100000"/>
              </a:lnSpc>
              <a:spcBef>
                <a:spcPts val="1545"/>
              </a:spcBef>
              <a:tabLst>
                <a:tab pos="198183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25">
                <a:latin typeface="Garamond"/>
                <a:cs typeface="Garamond"/>
              </a:rPr>
              <a:t>C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658609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4.2.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MATTER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WAVES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1944370" algn="l"/>
              </a:tabLst>
            </a:pPr>
            <a:r>
              <a:rPr dirty="0"/>
              <a:t>Which</a:t>
            </a:r>
            <a:r>
              <a:rPr dirty="0" spc="200"/>
              <a:t> </a:t>
            </a:r>
            <a:r>
              <a:rPr dirty="0"/>
              <a:t>of</a:t>
            </a:r>
            <a:r>
              <a:rPr dirty="0" spc="210"/>
              <a:t> </a:t>
            </a:r>
            <a:r>
              <a:rPr dirty="0"/>
              <a:t>the</a:t>
            </a:r>
            <a:r>
              <a:rPr dirty="0" spc="204"/>
              <a:t> </a:t>
            </a:r>
            <a:r>
              <a:rPr dirty="0"/>
              <a:t>following</a:t>
            </a:r>
            <a:r>
              <a:rPr dirty="0" spc="210"/>
              <a:t> </a:t>
            </a:r>
            <a:r>
              <a:rPr dirty="0"/>
              <a:t>is</a:t>
            </a:r>
            <a:r>
              <a:rPr dirty="0" spc="210"/>
              <a:t> </a:t>
            </a:r>
            <a:r>
              <a:rPr dirty="0"/>
              <a:t>evidence</a:t>
            </a:r>
            <a:r>
              <a:rPr dirty="0" spc="210"/>
              <a:t> </a:t>
            </a:r>
            <a:r>
              <a:rPr dirty="0" spc="114"/>
              <a:t>that</a:t>
            </a:r>
            <a:r>
              <a:rPr dirty="0" spc="204"/>
              <a:t> </a:t>
            </a:r>
            <a:r>
              <a:rPr dirty="0"/>
              <a:t>electrons</a:t>
            </a:r>
            <a:r>
              <a:rPr dirty="0" spc="204"/>
              <a:t> </a:t>
            </a:r>
            <a:r>
              <a:rPr dirty="0"/>
              <a:t>have</a:t>
            </a:r>
            <a:r>
              <a:rPr dirty="0" spc="210"/>
              <a:t> </a:t>
            </a:r>
            <a:r>
              <a:rPr dirty="0" spc="-10"/>
              <a:t>associated </a:t>
            </a:r>
            <a:r>
              <a:rPr dirty="0" spc="80"/>
              <a:t>matter</a:t>
            </a:r>
            <a:r>
              <a:rPr dirty="0" spc="145"/>
              <a:t> </a:t>
            </a:r>
            <a:r>
              <a:rPr dirty="0" spc="-10"/>
              <a:t>waves?</a:t>
            </a:r>
            <a:r>
              <a:rPr dirty="0"/>
              <a:t>	(Choose</a:t>
            </a:r>
            <a:r>
              <a:rPr dirty="0" spc="160"/>
              <a:t> </a:t>
            </a:r>
            <a:r>
              <a:rPr dirty="0" spc="75"/>
              <a:t>all</a:t>
            </a:r>
            <a:r>
              <a:rPr dirty="0" spc="160"/>
              <a:t> </a:t>
            </a:r>
            <a:r>
              <a:rPr dirty="0" spc="114"/>
              <a:t>that</a:t>
            </a:r>
            <a:r>
              <a:rPr dirty="0" spc="160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/>
              <a:t>Electrons</a:t>
            </a:r>
            <a:r>
              <a:rPr dirty="0" spc="-10"/>
              <a:t> </a:t>
            </a:r>
            <a:r>
              <a:rPr dirty="0" spc="60"/>
              <a:t>always</a:t>
            </a:r>
            <a:r>
              <a:rPr dirty="0"/>
              <a:t> </a:t>
            </a:r>
            <a:r>
              <a:rPr dirty="0" spc="-20"/>
              <a:t>show</a:t>
            </a:r>
            <a:r>
              <a:rPr dirty="0" spc="5"/>
              <a:t> </a:t>
            </a:r>
            <a:r>
              <a:rPr dirty="0"/>
              <a:t>up </a:t>
            </a:r>
            <a:r>
              <a:rPr dirty="0" spc="145"/>
              <a:t>at</a:t>
            </a:r>
            <a:r>
              <a:rPr dirty="0"/>
              <a:t> </a:t>
            </a:r>
            <a:r>
              <a:rPr dirty="0" spc="-20"/>
              <a:t>one</a:t>
            </a:r>
            <a:r>
              <a:rPr dirty="0" spc="5"/>
              <a:t> </a:t>
            </a:r>
            <a:r>
              <a:rPr dirty="0"/>
              <a:t>place</a:t>
            </a:r>
            <a:r>
              <a:rPr dirty="0" spc="5"/>
              <a:t> </a:t>
            </a:r>
            <a:r>
              <a:rPr dirty="0"/>
              <a:t>when you measure</a:t>
            </a:r>
            <a:r>
              <a:rPr dirty="0" spc="5"/>
              <a:t> </a:t>
            </a:r>
            <a:r>
              <a:rPr dirty="0" spc="-10"/>
              <a:t>them.</a:t>
            </a:r>
          </a:p>
          <a:p>
            <a:pPr marL="393700" marR="508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  <a:tab pos="1706880" algn="l"/>
                <a:tab pos="2465705" algn="l"/>
                <a:tab pos="4057015" algn="l"/>
                <a:tab pos="5236845" algn="l"/>
                <a:tab pos="5615305" algn="l"/>
                <a:tab pos="5898515" algn="l"/>
                <a:tab pos="6870065" algn="l"/>
                <a:tab pos="7389495" algn="l"/>
              </a:tabLst>
            </a:pPr>
            <a:r>
              <a:rPr dirty="0" spc="-10"/>
              <a:t>Electrons</a:t>
            </a:r>
            <a:r>
              <a:rPr dirty="0"/>
              <a:t>	</a:t>
            </a:r>
            <a:r>
              <a:rPr dirty="0" spc="-20"/>
              <a:t>show</a:t>
            </a:r>
            <a:r>
              <a:rPr dirty="0"/>
              <a:t>	</a:t>
            </a:r>
            <a:r>
              <a:rPr dirty="0" spc="-10"/>
              <a:t>interference</a:t>
            </a:r>
            <a:r>
              <a:rPr dirty="0"/>
              <a:t>	</a:t>
            </a:r>
            <a:r>
              <a:rPr dirty="0" spc="55"/>
              <a:t>patterns</a:t>
            </a:r>
            <a:r>
              <a:rPr dirty="0"/>
              <a:t>	</a:t>
            </a:r>
            <a:r>
              <a:rPr dirty="0" spc="-25"/>
              <a:t>in</a:t>
            </a:r>
            <a:r>
              <a:rPr dirty="0"/>
              <a:t>	</a:t>
            </a:r>
            <a:r>
              <a:rPr dirty="0" spc="80"/>
              <a:t>a</a:t>
            </a:r>
            <a:r>
              <a:rPr dirty="0"/>
              <a:t>	</a:t>
            </a:r>
            <a:r>
              <a:rPr dirty="0" spc="-10"/>
              <a:t>double</a:t>
            </a:r>
            <a:r>
              <a:rPr dirty="0"/>
              <a:t>	</a:t>
            </a:r>
            <a:r>
              <a:rPr dirty="0" spc="45"/>
              <a:t>slit</a:t>
            </a:r>
            <a:r>
              <a:rPr dirty="0"/>
              <a:t>	</a:t>
            </a:r>
            <a:r>
              <a:rPr dirty="0" spc="-10"/>
              <a:t>experi- 	ment.</a:t>
            </a: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/>
              <a:t>When</a:t>
            </a:r>
            <a:r>
              <a:rPr dirty="0" spc="160"/>
              <a:t> </a:t>
            </a:r>
            <a:r>
              <a:rPr dirty="0" spc="65"/>
              <a:t>an</a:t>
            </a:r>
            <a:r>
              <a:rPr dirty="0" spc="170"/>
              <a:t> </a:t>
            </a:r>
            <a:r>
              <a:rPr dirty="0"/>
              <a:t>electron</a:t>
            </a:r>
            <a:r>
              <a:rPr dirty="0" spc="170"/>
              <a:t> </a:t>
            </a:r>
            <a:r>
              <a:rPr dirty="0" spc="60"/>
              <a:t>scatters</a:t>
            </a:r>
            <a:r>
              <a:rPr dirty="0" spc="170"/>
              <a:t> </a:t>
            </a:r>
            <a:r>
              <a:rPr dirty="0" spc="-65"/>
              <a:t>off</a:t>
            </a:r>
            <a:r>
              <a:rPr dirty="0" spc="165"/>
              <a:t> </a:t>
            </a:r>
            <a:r>
              <a:rPr dirty="0" spc="65"/>
              <a:t>an</a:t>
            </a:r>
            <a:r>
              <a:rPr dirty="0" spc="165"/>
              <a:t> </a:t>
            </a:r>
            <a:r>
              <a:rPr dirty="0"/>
              <a:t>atom</a:t>
            </a:r>
            <a:r>
              <a:rPr dirty="0" spc="170"/>
              <a:t> </a:t>
            </a:r>
            <a:r>
              <a:rPr dirty="0" spc="105"/>
              <a:t>it</a:t>
            </a:r>
            <a:r>
              <a:rPr dirty="0" spc="170"/>
              <a:t> </a:t>
            </a:r>
            <a:r>
              <a:rPr dirty="0"/>
              <a:t>can</a:t>
            </a:r>
            <a:r>
              <a:rPr dirty="0" spc="170"/>
              <a:t> </a:t>
            </a:r>
            <a:r>
              <a:rPr dirty="0" spc="50"/>
              <a:t>emit</a:t>
            </a:r>
            <a:r>
              <a:rPr dirty="0" spc="170"/>
              <a:t> </a:t>
            </a:r>
            <a:r>
              <a:rPr dirty="0" spc="130"/>
              <a:t>a</a:t>
            </a:r>
            <a:r>
              <a:rPr dirty="0" spc="170"/>
              <a:t> </a:t>
            </a:r>
            <a:r>
              <a:rPr dirty="0" spc="-10"/>
              <a:t>photon.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658609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4.2.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MATTER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WAVES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1944370" algn="l"/>
              </a:tabLst>
            </a:pPr>
            <a:r>
              <a:rPr dirty="0"/>
              <a:t>Which</a:t>
            </a:r>
            <a:r>
              <a:rPr dirty="0" spc="200"/>
              <a:t> </a:t>
            </a:r>
            <a:r>
              <a:rPr dirty="0"/>
              <a:t>of</a:t>
            </a:r>
            <a:r>
              <a:rPr dirty="0" spc="210"/>
              <a:t> </a:t>
            </a:r>
            <a:r>
              <a:rPr dirty="0"/>
              <a:t>the</a:t>
            </a:r>
            <a:r>
              <a:rPr dirty="0" spc="204"/>
              <a:t> </a:t>
            </a:r>
            <a:r>
              <a:rPr dirty="0"/>
              <a:t>following</a:t>
            </a:r>
            <a:r>
              <a:rPr dirty="0" spc="210"/>
              <a:t> </a:t>
            </a:r>
            <a:r>
              <a:rPr dirty="0"/>
              <a:t>is</a:t>
            </a:r>
            <a:r>
              <a:rPr dirty="0" spc="210"/>
              <a:t> </a:t>
            </a:r>
            <a:r>
              <a:rPr dirty="0"/>
              <a:t>evidence</a:t>
            </a:r>
            <a:r>
              <a:rPr dirty="0" spc="210"/>
              <a:t> </a:t>
            </a:r>
            <a:r>
              <a:rPr dirty="0" spc="114"/>
              <a:t>that</a:t>
            </a:r>
            <a:r>
              <a:rPr dirty="0" spc="204"/>
              <a:t> </a:t>
            </a:r>
            <a:r>
              <a:rPr dirty="0"/>
              <a:t>electrons</a:t>
            </a:r>
            <a:r>
              <a:rPr dirty="0" spc="204"/>
              <a:t> </a:t>
            </a:r>
            <a:r>
              <a:rPr dirty="0"/>
              <a:t>have</a:t>
            </a:r>
            <a:r>
              <a:rPr dirty="0" spc="210"/>
              <a:t> </a:t>
            </a:r>
            <a:r>
              <a:rPr dirty="0" spc="-10"/>
              <a:t>associated </a:t>
            </a:r>
            <a:r>
              <a:rPr dirty="0" spc="80"/>
              <a:t>matter</a:t>
            </a:r>
            <a:r>
              <a:rPr dirty="0" spc="145"/>
              <a:t> </a:t>
            </a:r>
            <a:r>
              <a:rPr dirty="0" spc="-10"/>
              <a:t>waves?</a:t>
            </a:r>
            <a:r>
              <a:rPr dirty="0"/>
              <a:t>	(Choose</a:t>
            </a:r>
            <a:r>
              <a:rPr dirty="0" spc="160"/>
              <a:t> </a:t>
            </a:r>
            <a:r>
              <a:rPr dirty="0" spc="75"/>
              <a:t>all</a:t>
            </a:r>
            <a:r>
              <a:rPr dirty="0" spc="160"/>
              <a:t> </a:t>
            </a:r>
            <a:r>
              <a:rPr dirty="0" spc="114"/>
              <a:t>that</a:t>
            </a:r>
            <a:r>
              <a:rPr dirty="0" spc="160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/>
              <a:t>Electrons</a:t>
            </a:r>
            <a:r>
              <a:rPr dirty="0" spc="-10"/>
              <a:t> </a:t>
            </a:r>
            <a:r>
              <a:rPr dirty="0" spc="60"/>
              <a:t>always</a:t>
            </a:r>
            <a:r>
              <a:rPr dirty="0"/>
              <a:t> </a:t>
            </a:r>
            <a:r>
              <a:rPr dirty="0" spc="-20"/>
              <a:t>show</a:t>
            </a:r>
            <a:r>
              <a:rPr dirty="0" spc="5"/>
              <a:t> </a:t>
            </a:r>
            <a:r>
              <a:rPr dirty="0"/>
              <a:t>up </a:t>
            </a:r>
            <a:r>
              <a:rPr dirty="0" spc="145"/>
              <a:t>at</a:t>
            </a:r>
            <a:r>
              <a:rPr dirty="0"/>
              <a:t> </a:t>
            </a:r>
            <a:r>
              <a:rPr dirty="0" spc="-20"/>
              <a:t>one</a:t>
            </a:r>
            <a:r>
              <a:rPr dirty="0" spc="5"/>
              <a:t> </a:t>
            </a:r>
            <a:r>
              <a:rPr dirty="0"/>
              <a:t>place</a:t>
            </a:r>
            <a:r>
              <a:rPr dirty="0" spc="5"/>
              <a:t> </a:t>
            </a:r>
            <a:r>
              <a:rPr dirty="0"/>
              <a:t>when you measure</a:t>
            </a:r>
            <a:r>
              <a:rPr dirty="0" spc="5"/>
              <a:t> </a:t>
            </a:r>
            <a:r>
              <a:rPr dirty="0" spc="-10"/>
              <a:t>them.</a:t>
            </a:r>
          </a:p>
          <a:p>
            <a:pPr marL="393700" marR="508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  <a:tab pos="1706880" algn="l"/>
                <a:tab pos="2465705" algn="l"/>
                <a:tab pos="4057650" algn="l"/>
                <a:tab pos="5237480" algn="l"/>
                <a:tab pos="5615305" algn="l"/>
                <a:tab pos="5898515" algn="l"/>
                <a:tab pos="6870065" algn="l"/>
                <a:tab pos="7389495" algn="l"/>
              </a:tabLst>
            </a:pPr>
            <a:r>
              <a:rPr dirty="0" spc="-10"/>
              <a:t>Electrons</a:t>
            </a:r>
            <a:r>
              <a:rPr dirty="0"/>
              <a:t>	</a:t>
            </a:r>
            <a:r>
              <a:rPr dirty="0" spc="-20"/>
              <a:t>show</a:t>
            </a:r>
            <a:r>
              <a:rPr dirty="0"/>
              <a:t>	</a:t>
            </a:r>
            <a:r>
              <a:rPr dirty="0" spc="-10"/>
              <a:t>interference</a:t>
            </a:r>
            <a:r>
              <a:rPr dirty="0"/>
              <a:t>	</a:t>
            </a:r>
            <a:r>
              <a:rPr dirty="0" spc="55"/>
              <a:t>patterns</a:t>
            </a:r>
            <a:r>
              <a:rPr dirty="0"/>
              <a:t>	</a:t>
            </a:r>
            <a:r>
              <a:rPr dirty="0" spc="-25"/>
              <a:t>in</a:t>
            </a:r>
            <a:r>
              <a:rPr dirty="0"/>
              <a:t>	</a:t>
            </a:r>
            <a:r>
              <a:rPr dirty="0" spc="80"/>
              <a:t>a</a:t>
            </a:r>
            <a:r>
              <a:rPr dirty="0"/>
              <a:t>	</a:t>
            </a:r>
            <a:r>
              <a:rPr dirty="0" spc="-10"/>
              <a:t>double</a:t>
            </a:r>
            <a:r>
              <a:rPr dirty="0"/>
              <a:t>	</a:t>
            </a:r>
            <a:r>
              <a:rPr dirty="0" spc="45"/>
              <a:t>slit</a:t>
            </a:r>
            <a:r>
              <a:rPr dirty="0"/>
              <a:t>	</a:t>
            </a:r>
            <a:r>
              <a:rPr dirty="0" spc="-10"/>
              <a:t>experi- 	ment.</a:t>
            </a: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/>
              <a:t>When</a:t>
            </a:r>
            <a:r>
              <a:rPr dirty="0" spc="160"/>
              <a:t> </a:t>
            </a:r>
            <a:r>
              <a:rPr dirty="0" spc="65"/>
              <a:t>an</a:t>
            </a:r>
            <a:r>
              <a:rPr dirty="0" spc="170"/>
              <a:t> </a:t>
            </a:r>
            <a:r>
              <a:rPr dirty="0"/>
              <a:t>electron</a:t>
            </a:r>
            <a:r>
              <a:rPr dirty="0" spc="170"/>
              <a:t> </a:t>
            </a:r>
            <a:r>
              <a:rPr dirty="0" spc="60"/>
              <a:t>scatters</a:t>
            </a:r>
            <a:r>
              <a:rPr dirty="0" spc="170"/>
              <a:t> </a:t>
            </a:r>
            <a:r>
              <a:rPr dirty="0" spc="-65"/>
              <a:t>off</a:t>
            </a:r>
            <a:r>
              <a:rPr dirty="0" spc="165"/>
              <a:t> </a:t>
            </a:r>
            <a:r>
              <a:rPr dirty="0" spc="65"/>
              <a:t>an</a:t>
            </a:r>
            <a:r>
              <a:rPr dirty="0" spc="165"/>
              <a:t> </a:t>
            </a:r>
            <a:r>
              <a:rPr dirty="0"/>
              <a:t>atom</a:t>
            </a:r>
            <a:r>
              <a:rPr dirty="0" spc="170"/>
              <a:t> </a:t>
            </a:r>
            <a:r>
              <a:rPr dirty="0" spc="105"/>
              <a:t>it</a:t>
            </a:r>
            <a:r>
              <a:rPr dirty="0" spc="170"/>
              <a:t> </a:t>
            </a:r>
            <a:r>
              <a:rPr dirty="0"/>
              <a:t>can</a:t>
            </a:r>
            <a:r>
              <a:rPr dirty="0" spc="170"/>
              <a:t> </a:t>
            </a:r>
            <a:r>
              <a:rPr dirty="0" spc="50"/>
              <a:t>emit</a:t>
            </a:r>
            <a:r>
              <a:rPr dirty="0" spc="170"/>
              <a:t> </a:t>
            </a:r>
            <a:r>
              <a:rPr dirty="0" spc="130"/>
              <a:t>a</a:t>
            </a:r>
            <a:r>
              <a:rPr dirty="0" spc="170"/>
              <a:t> </a:t>
            </a:r>
            <a:r>
              <a:rPr dirty="0" spc="-10"/>
              <a:t>photon.</a:t>
            </a: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pc="45" b="1">
                <a:latin typeface="Book Antiqua"/>
                <a:cs typeface="Book Antiqua"/>
              </a:rPr>
              <a:t>Solution:</a:t>
            </a:r>
            <a:r>
              <a:rPr dirty="0" b="1">
                <a:latin typeface="Book Antiqua"/>
                <a:cs typeface="Book Antiqua"/>
              </a:rPr>
              <a:t>	</a:t>
            </a:r>
            <a:r>
              <a:rPr dirty="0" spc="70"/>
              <a:t>B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658609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4.2.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MATTER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WAVES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75"/>
              <a:t>You</a:t>
            </a:r>
            <a:r>
              <a:rPr dirty="0" spc="-70"/>
              <a:t> </a:t>
            </a:r>
            <a:r>
              <a:rPr dirty="0" spc="-75"/>
              <a:t>do</a:t>
            </a:r>
            <a:r>
              <a:rPr dirty="0" spc="-70"/>
              <a:t> </a:t>
            </a:r>
            <a:r>
              <a:rPr dirty="0" spc="130"/>
              <a:t>a</a:t>
            </a:r>
            <a:r>
              <a:rPr dirty="0" spc="-70"/>
              <a:t> </a:t>
            </a:r>
            <a:r>
              <a:rPr dirty="0"/>
              <a:t>double</a:t>
            </a:r>
            <a:r>
              <a:rPr dirty="0" spc="-70"/>
              <a:t> </a:t>
            </a:r>
            <a:r>
              <a:rPr dirty="0" spc="65"/>
              <a:t>slit</a:t>
            </a:r>
            <a:r>
              <a:rPr dirty="0" spc="-70"/>
              <a:t> </a:t>
            </a:r>
            <a:r>
              <a:rPr dirty="0"/>
              <a:t>experiment</a:t>
            </a:r>
            <a:r>
              <a:rPr dirty="0" spc="-70"/>
              <a:t> </a:t>
            </a:r>
            <a:r>
              <a:rPr dirty="0" spc="50"/>
              <a:t>with</a:t>
            </a:r>
            <a:r>
              <a:rPr dirty="0" spc="-70"/>
              <a:t> </a:t>
            </a:r>
            <a:r>
              <a:rPr dirty="0"/>
              <a:t>electrons</a:t>
            </a:r>
            <a:r>
              <a:rPr dirty="0" spc="-70"/>
              <a:t> </a:t>
            </a:r>
            <a:r>
              <a:rPr dirty="0" spc="55"/>
              <a:t>and</a:t>
            </a:r>
            <a:r>
              <a:rPr dirty="0" spc="-70"/>
              <a:t> </a:t>
            </a:r>
            <a:r>
              <a:rPr dirty="0" spc="-25"/>
              <a:t>observe</a:t>
            </a:r>
            <a:r>
              <a:rPr dirty="0" spc="-70"/>
              <a:t> </a:t>
            </a:r>
            <a:r>
              <a:rPr dirty="0" spc="130"/>
              <a:t>a</a:t>
            </a:r>
            <a:r>
              <a:rPr dirty="0" spc="-70"/>
              <a:t> </a:t>
            </a:r>
            <a:r>
              <a:rPr dirty="0" spc="-10"/>
              <a:t>region </a:t>
            </a:r>
            <a:r>
              <a:rPr dirty="0"/>
              <a:t>near</a:t>
            </a:r>
            <a:r>
              <a:rPr dirty="0" spc="100"/>
              <a:t> </a:t>
            </a:r>
            <a:r>
              <a:rPr dirty="0"/>
              <a:t>the</a:t>
            </a:r>
            <a:r>
              <a:rPr dirty="0" spc="95"/>
              <a:t> </a:t>
            </a:r>
            <a:r>
              <a:rPr dirty="0"/>
              <a:t>middle</a:t>
            </a:r>
            <a:r>
              <a:rPr dirty="0" spc="105"/>
              <a:t> </a:t>
            </a:r>
            <a:r>
              <a:rPr dirty="0"/>
              <a:t>where</a:t>
            </a:r>
            <a:r>
              <a:rPr dirty="0" spc="100"/>
              <a:t> </a:t>
            </a:r>
            <a:r>
              <a:rPr dirty="0"/>
              <a:t>very</a:t>
            </a:r>
            <a:r>
              <a:rPr dirty="0" spc="100"/>
              <a:t> </a:t>
            </a:r>
            <a:r>
              <a:rPr dirty="0"/>
              <a:t>few</a:t>
            </a:r>
            <a:r>
              <a:rPr dirty="0" spc="100"/>
              <a:t> </a:t>
            </a:r>
            <a:r>
              <a:rPr dirty="0"/>
              <a:t>electrons</a:t>
            </a:r>
            <a:r>
              <a:rPr dirty="0" spc="95"/>
              <a:t> </a:t>
            </a:r>
            <a:r>
              <a:rPr dirty="0"/>
              <a:t>ever</a:t>
            </a:r>
            <a:r>
              <a:rPr dirty="0" spc="100"/>
              <a:t> </a:t>
            </a:r>
            <a:r>
              <a:rPr dirty="0" spc="75"/>
              <a:t>hit.</a:t>
            </a:r>
            <a:r>
              <a:rPr dirty="0" spc="409"/>
              <a:t> </a:t>
            </a:r>
            <a:r>
              <a:rPr dirty="0"/>
              <a:t>If</a:t>
            </a:r>
            <a:r>
              <a:rPr dirty="0" spc="95"/>
              <a:t> </a:t>
            </a:r>
            <a:r>
              <a:rPr dirty="0"/>
              <a:t>you</a:t>
            </a:r>
            <a:r>
              <a:rPr dirty="0" spc="100"/>
              <a:t> </a:t>
            </a:r>
            <a:r>
              <a:rPr dirty="0"/>
              <a:t>cover</a:t>
            </a:r>
            <a:r>
              <a:rPr dirty="0" spc="95"/>
              <a:t> </a:t>
            </a:r>
            <a:r>
              <a:rPr dirty="0" spc="-25"/>
              <a:t>up </a:t>
            </a:r>
            <a:r>
              <a:rPr dirty="0"/>
              <a:t>one</a:t>
            </a:r>
            <a:r>
              <a:rPr dirty="0" spc="95"/>
              <a:t> </a:t>
            </a:r>
            <a:r>
              <a:rPr dirty="0"/>
              <a:t>of</a:t>
            </a:r>
            <a:r>
              <a:rPr dirty="0" spc="95"/>
              <a:t> </a:t>
            </a:r>
            <a:r>
              <a:rPr dirty="0"/>
              <a:t>the</a:t>
            </a:r>
            <a:r>
              <a:rPr dirty="0" spc="95"/>
              <a:t> </a:t>
            </a:r>
            <a:r>
              <a:rPr dirty="0" spc="55"/>
              <a:t>slits,</a:t>
            </a:r>
            <a:r>
              <a:rPr dirty="0" spc="95"/>
              <a:t> </a:t>
            </a:r>
            <a:r>
              <a:rPr dirty="0"/>
              <a:t>which</a:t>
            </a:r>
            <a:r>
              <a:rPr dirty="0" spc="95"/>
              <a:t> </a:t>
            </a:r>
            <a:r>
              <a:rPr dirty="0"/>
              <a:t>of</a:t>
            </a:r>
            <a:r>
              <a:rPr dirty="0" spc="90"/>
              <a:t> </a:t>
            </a:r>
            <a:r>
              <a:rPr dirty="0"/>
              <a:t>the</a:t>
            </a:r>
            <a:r>
              <a:rPr dirty="0" spc="95"/>
              <a:t> </a:t>
            </a:r>
            <a:r>
              <a:rPr dirty="0"/>
              <a:t>following</a:t>
            </a:r>
            <a:r>
              <a:rPr dirty="0" spc="95"/>
              <a:t> </a:t>
            </a:r>
            <a:r>
              <a:rPr dirty="0"/>
              <a:t>will</a:t>
            </a:r>
            <a:r>
              <a:rPr dirty="0" spc="95"/>
              <a:t> </a:t>
            </a:r>
            <a:r>
              <a:rPr dirty="0" spc="-10"/>
              <a:t>occur?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421615"/>
            <a:ext cx="6745605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Garamond"/>
                <a:cs typeface="Garamond"/>
              </a:rPr>
              <a:t>Even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fewer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electrons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hit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region.</a:t>
            </a:r>
            <a:endParaRPr sz="2450">
              <a:latin typeface="Garamond"/>
              <a:cs typeface="Garamond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number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electrons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hit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region.</a:t>
            </a:r>
            <a:endParaRPr sz="2450">
              <a:latin typeface="Garamond"/>
              <a:cs typeface="Garamond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electrons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95">
                <a:latin typeface="Garamond"/>
                <a:cs typeface="Garamond"/>
              </a:rPr>
              <a:t>start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hitting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region.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658609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4.2.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MATTER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WAVES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75"/>
              <a:t>You</a:t>
            </a:r>
            <a:r>
              <a:rPr dirty="0" spc="-70"/>
              <a:t> </a:t>
            </a:r>
            <a:r>
              <a:rPr dirty="0" spc="-75"/>
              <a:t>do</a:t>
            </a:r>
            <a:r>
              <a:rPr dirty="0" spc="-70"/>
              <a:t> </a:t>
            </a:r>
            <a:r>
              <a:rPr dirty="0" spc="130"/>
              <a:t>a</a:t>
            </a:r>
            <a:r>
              <a:rPr dirty="0" spc="-70"/>
              <a:t> </a:t>
            </a:r>
            <a:r>
              <a:rPr dirty="0"/>
              <a:t>double</a:t>
            </a:r>
            <a:r>
              <a:rPr dirty="0" spc="-70"/>
              <a:t> </a:t>
            </a:r>
            <a:r>
              <a:rPr dirty="0" spc="65"/>
              <a:t>slit</a:t>
            </a:r>
            <a:r>
              <a:rPr dirty="0" spc="-70"/>
              <a:t> </a:t>
            </a:r>
            <a:r>
              <a:rPr dirty="0"/>
              <a:t>experiment</a:t>
            </a:r>
            <a:r>
              <a:rPr dirty="0" spc="-70"/>
              <a:t> </a:t>
            </a:r>
            <a:r>
              <a:rPr dirty="0" spc="50"/>
              <a:t>with</a:t>
            </a:r>
            <a:r>
              <a:rPr dirty="0" spc="-70"/>
              <a:t> </a:t>
            </a:r>
            <a:r>
              <a:rPr dirty="0"/>
              <a:t>electrons</a:t>
            </a:r>
            <a:r>
              <a:rPr dirty="0" spc="-70"/>
              <a:t> </a:t>
            </a:r>
            <a:r>
              <a:rPr dirty="0" spc="55"/>
              <a:t>and</a:t>
            </a:r>
            <a:r>
              <a:rPr dirty="0" spc="-70"/>
              <a:t> </a:t>
            </a:r>
            <a:r>
              <a:rPr dirty="0" spc="-25"/>
              <a:t>observe</a:t>
            </a:r>
            <a:r>
              <a:rPr dirty="0" spc="-70"/>
              <a:t> </a:t>
            </a:r>
            <a:r>
              <a:rPr dirty="0" spc="130"/>
              <a:t>a</a:t>
            </a:r>
            <a:r>
              <a:rPr dirty="0" spc="-70"/>
              <a:t> </a:t>
            </a:r>
            <a:r>
              <a:rPr dirty="0" spc="-10"/>
              <a:t>region </a:t>
            </a:r>
            <a:r>
              <a:rPr dirty="0"/>
              <a:t>near</a:t>
            </a:r>
            <a:r>
              <a:rPr dirty="0" spc="100"/>
              <a:t> </a:t>
            </a:r>
            <a:r>
              <a:rPr dirty="0"/>
              <a:t>the</a:t>
            </a:r>
            <a:r>
              <a:rPr dirty="0" spc="95"/>
              <a:t> </a:t>
            </a:r>
            <a:r>
              <a:rPr dirty="0"/>
              <a:t>middle</a:t>
            </a:r>
            <a:r>
              <a:rPr dirty="0" spc="105"/>
              <a:t> </a:t>
            </a:r>
            <a:r>
              <a:rPr dirty="0"/>
              <a:t>where</a:t>
            </a:r>
            <a:r>
              <a:rPr dirty="0" spc="100"/>
              <a:t> </a:t>
            </a:r>
            <a:r>
              <a:rPr dirty="0"/>
              <a:t>very</a:t>
            </a:r>
            <a:r>
              <a:rPr dirty="0" spc="100"/>
              <a:t> </a:t>
            </a:r>
            <a:r>
              <a:rPr dirty="0"/>
              <a:t>few</a:t>
            </a:r>
            <a:r>
              <a:rPr dirty="0" spc="100"/>
              <a:t> </a:t>
            </a:r>
            <a:r>
              <a:rPr dirty="0"/>
              <a:t>electrons</a:t>
            </a:r>
            <a:r>
              <a:rPr dirty="0" spc="95"/>
              <a:t> </a:t>
            </a:r>
            <a:r>
              <a:rPr dirty="0"/>
              <a:t>ever</a:t>
            </a:r>
            <a:r>
              <a:rPr dirty="0" spc="100"/>
              <a:t> </a:t>
            </a:r>
            <a:r>
              <a:rPr dirty="0" spc="75"/>
              <a:t>hit.</a:t>
            </a:r>
            <a:r>
              <a:rPr dirty="0" spc="409"/>
              <a:t> </a:t>
            </a:r>
            <a:r>
              <a:rPr dirty="0"/>
              <a:t>If</a:t>
            </a:r>
            <a:r>
              <a:rPr dirty="0" spc="95"/>
              <a:t> </a:t>
            </a:r>
            <a:r>
              <a:rPr dirty="0"/>
              <a:t>you</a:t>
            </a:r>
            <a:r>
              <a:rPr dirty="0" spc="100"/>
              <a:t> </a:t>
            </a:r>
            <a:r>
              <a:rPr dirty="0"/>
              <a:t>cover</a:t>
            </a:r>
            <a:r>
              <a:rPr dirty="0" spc="95"/>
              <a:t> </a:t>
            </a:r>
            <a:r>
              <a:rPr dirty="0" spc="-25"/>
              <a:t>up </a:t>
            </a:r>
            <a:r>
              <a:rPr dirty="0"/>
              <a:t>one</a:t>
            </a:r>
            <a:r>
              <a:rPr dirty="0" spc="95"/>
              <a:t> </a:t>
            </a:r>
            <a:r>
              <a:rPr dirty="0"/>
              <a:t>of</a:t>
            </a:r>
            <a:r>
              <a:rPr dirty="0" spc="95"/>
              <a:t> </a:t>
            </a:r>
            <a:r>
              <a:rPr dirty="0"/>
              <a:t>the</a:t>
            </a:r>
            <a:r>
              <a:rPr dirty="0" spc="95"/>
              <a:t> </a:t>
            </a:r>
            <a:r>
              <a:rPr dirty="0" spc="55"/>
              <a:t>slits,</a:t>
            </a:r>
            <a:r>
              <a:rPr dirty="0" spc="95"/>
              <a:t> </a:t>
            </a:r>
            <a:r>
              <a:rPr dirty="0"/>
              <a:t>which</a:t>
            </a:r>
            <a:r>
              <a:rPr dirty="0" spc="95"/>
              <a:t> </a:t>
            </a:r>
            <a:r>
              <a:rPr dirty="0"/>
              <a:t>of</a:t>
            </a:r>
            <a:r>
              <a:rPr dirty="0" spc="90"/>
              <a:t> </a:t>
            </a:r>
            <a:r>
              <a:rPr dirty="0"/>
              <a:t>the</a:t>
            </a:r>
            <a:r>
              <a:rPr dirty="0" spc="95"/>
              <a:t> </a:t>
            </a:r>
            <a:r>
              <a:rPr dirty="0"/>
              <a:t>following</a:t>
            </a:r>
            <a:r>
              <a:rPr dirty="0" spc="95"/>
              <a:t> </a:t>
            </a:r>
            <a:r>
              <a:rPr dirty="0"/>
              <a:t>will</a:t>
            </a:r>
            <a:r>
              <a:rPr dirty="0" spc="95"/>
              <a:t> </a:t>
            </a:r>
            <a:r>
              <a:rPr dirty="0" spc="-10"/>
              <a:t>occur?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421615"/>
            <a:ext cx="6757670" cy="216408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Even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fewer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electrons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hit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region.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number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electrons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hit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region.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electrons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95">
                <a:latin typeface="Garamond"/>
                <a:cs typeface="Garamond"/>
              </a:rPr>
              <a:t>start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hitting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region.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25">
                <a:latin typeface="Garamond"/>
                <a:cs typeface="Garamond"/>
              </a:rPr>
              <a:t>C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658609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4.2.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MATTER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WAVES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4672965" algn="l"/>
                <a:tab pos="6894830" algn="l"/>
              </a:tabLst>
            </a:pPr>
            <a:r>
              <a:rPr dirty="0"/>
              <a:t>An</a:t>
            </a:r>
            <a:r>
              <a:rPr dirty="0" spc="220"/>
              <a:t> </a:t>
            </a:r>
            <a:r>
              <a:rPr dirty="0"/>
              <a:t>electron</a:t>
            </a:r>
            <a:r>
              <a:rPr dirty="0" spc="235"/>
              <a:t> </a:t>
            </a:r>
            <a:r>
              <a:rPr dirty="0" spc="55"/>
              <a:t>and</a:t>
            </a:r>
            <a:r>
              <a:rPr dirty="0" spc="229"/>
              <a:t> </a:t>
            </a:r>
            <a:r>
              <a:rPr dirty="0"/>
              <a:t>proton</a:t>
            </a:r>
            <a:r>
              <a:rPr dirty="0" spc="229"/>
              <a:t> </a:t>
            </a:r>
            <a:r>
              <a:rPr dirty="0"/>
              <a:t>have</a:t>
            </a:r>
            <a:r>
              <a:rPr dirty="0" spc="229"/>
              <a:t> </a:t>
            </a:r>
            <a:r>
              <a:rPr dirty="0"/>
              <a:t>the</a:t>
            </a:r>
            <a:r>
              <a:rPr dirty="0" spc="229"/>
              <a:t> </a:t>
            </a:r>
            <a:r>
              <a:rPr dirty="0"/>
              <a:t>same</a:t>
            </a:r>
            <a:r>
              <a:rPr dirty="0" spc="229"/>
              <a:t> </a:t>
            </a:r>
            <a:r>
              <a:rPr dirty="0"/>
              <a:t>kinetic</a:t>
            </a:r>
            <a:r>
              <a:rPr dirty="0" spc="229"/>
              <a:t> </a:t>
            </a:r>
            <a:r>
              <a:rPr dirty="0" spc="-10"/>
              <a:t>energy.</a:t>
            </a:r>
            <a:r>
              <a:rPr dirty="0"/>
              <a:t>	Which</a:t>
            </a:r>
            <a:r>
              <a:rPr dirty="0" spc="280"/>
              <a:t> </a:t>
            </a:r>
            <a:r>
              <a:rPr dirty="0" spc="-40"/>
              <a:t>one </a:t>
            </a:r>
            <a:r>
              <a:rPr dirty="0"/>
              <a:t>of</a:t>
            </a:r>
            <a:r>
              <a:rPr dirty="0" spc="85"/>
              <a:t> </a:t>
            </a:r>
            <a:r>
              <a:rPr dirty="0"/>
              <a:t>the</a:t>
            </a:r>
            <a:r>
              <a:rPr dirty="0" spc="100"/>
              <a:t> </a:t>
            </a:r>
            <a:r>
              <a:rPr dirty="0"/>
              <a:t>following</a:t>
            </a:r>
            <a:r>
              <a:rPr dirty="0" spc="95"/>
              <a:t> </a:t>
            </a:r>
            <a:r>
              <a:rPr dirty="0"/>
              <a:t>is</a:t>
            </a:r>
            <a:r>
              <a:rPr dirty="0" spc="90"/>
              <a:t> </a:t>
            </a:r>
            <a:r>
              <a:rPr dirty="0" spc="60"/>
              <a:t>true</a:t>
            </a:r>
            <a:r>
              <a:rPr dirty="0" spc="100"/>
              <a:t> </a:t>
            </a:r>
            <a:r>
              <a:rPr dirty="0" spc="55"/>
              <a:t>about</a:t>
            </a:r>
            <a:r>
              <a:rPr dirty="0" spc="95"/>
              <a:t> </a:t>
            </a:r>
            <a:r>
              <a:rPr dirty="0" spc="55"/>
              <a:t>them?</a:t>
            </a:r>
            <a:r>
              <a:rPr dirty="0"/>
              <a:t>	Explain</a:t>
            </a:r>
            <a:r>
              <a:rPr dirty="0" spc="155"/>
              <a:t> </a:t>
            </a:r>
            <a:r>
              <a:rPr dirty="0"/>
              <a:t>how</a:t>
            </a:r>
            <a:r>
              <a:rPr dirty="0" spc="155"/>
              <a:t> </a:t>
            </a:r>
            <a:r>
              <a:rPr dirty="0"/>
              <a:t>you</a:t>
            </a:r>
            <a:r>
              <a:rPr dirty="0" spc="155"/>
              <a:t> </a:t>
            </a:r>
            <a:r>
              <a:rPr dirty="0" spc="-10"/>
              <a:t>know.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042037"/>
            <a:ext cx="6407785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larger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Broglie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wavelength</a:t>
            </a:r>
            <a:endParaRPr sz="2450">
              <a:latin typeface="Garamond"/>
              <a:cs typeface="Garamond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proton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larger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Broglie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wavelength</a:t>
            </a:r>
            <a:endParaRPr sz="2450">
              <a:latin typeface="Garamond"/>
              <a:cs typeface="Garamond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two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equal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Broglie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wavelengths.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658609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4.2.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MATTER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WAVES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4672965" algn="l"/>
                <a:tab pos="6894830" algn="l"/>
              </a:tabLst>
            </a:pPr>
            <a:r>
              <a:rPr dirty="0"/>
              <a:t>An</a:t>
            </a:r>
            <a:r>
              <a:rPr dirty="0" spc="220"/>
              <a:t> </a:t>
            </a:r>
            <a:r>
              <a:rPr dirty="0"/>
              <a:t>electron</a:t>
            </a:r>
            <a:r>
              <a:rPr dirty="0" spc="235"/>
              <a:t> </a:t>
            </a:r>
            <a:r>
              <a:rPr dirty="0" spc="55"/>
              <a:t>and</a:t>
            </a:r>
            <a:r>
              <a:rPr dirty="0" spc="229"/>
              <a:t> </a:t>
            </a:r>
            <a:r>
              <a:rPr dirty="0"/>
              <a:t>proton</a:t>
            </a:r>
            <a:r>
              <a:rPr dirty="0" spc="229"/>
              <a:t> </a:t>
            </a:r>
            <a:r>
              <a:rPr dirty="0"/>
              <a:t>have</a:t>
            </a:r>
            <a:r>
              <a:rPr dirty="0" spc="229"/>
              <a:t> </a:t>
            </a:r>
            <a:r>
              <a:rPr dirty="0"/>
              <a:t>the</a:t>
            </a:r>
            <a:r>
              <a:rPr dirty="0" spc="229"/>
              <a:t> </a:t>
            </a:r>
            <a:r>
              <a:rPr dirty="0"/>
              <a:t>same</a:t>
            </a:r>
            <a:r>
              <a:rPr dirty="0" spc="229"/>
              <a:t> </a:t>
            </a:r>
            <a:r>
              <a:rPr dirty="0"/>
              <a:t>kinetic</a:t>
            </a:r>
            <a:r>
              <a:rPr dirty="0" spc="229"/>
              <a:t> </a:t>
            </a:r>
            <a:r>
              <a:rPr dirty="0" spc="-10"/>
              <a:t>energy.</a:t>
            </a:r>
            <a:r>
              <a:rPr dirty="0"/>
              <a:t>	Which</a:t>
            </a:r>
            <a:r>
              <a:rPr dirty="0" spc="280"/>
              <a:t> </a:t>
            </a:r>
            <a:r>
              <a:rPr dirty="0" spc="-40"/>
              <a:t>one </a:t>
            </a:r>
            <a:r>
              <a:rPr dirty="0"/>
              <a:t>of</a:t>
            </a:r>
            <a:r>
              <a:rPr dirty="0" spc="85"/>
              <a:t> </a:t>
            </a:r>
            <a:r>
              <a:rPr dirty="0"/>
              <a:t>the</a:t>
            </a:r>
            <a:r>
              <a:rPr dirty="0" spc="100"/>
              <a:t> </a:t>
            </a:r>
            <a:r>
              <a:rPr dirty="0"/>
              <a:t>following</a:t>
            </a:r>
            <a:r>
              <a:rPr dirty="0" spc="95"/>
              <a:t> </a:t>
            </a:r>
            <a:r>
              <a:rPr dirty="0"/>
              <a:t>is</a:t>
            </a:r>
            <a:r>
              <a:rPr dirty="0" spc="90"/>
              <a:t> </a:t>
            </a:r>
            <a:r>
              <a:rPr dirty="0" spc="60"/>
              <a:t>true</a:t>
            </a:r>
            <a:r>
              <a:rPr dirty="0" spc="100"/>
              <a:t> </a:t>
            </a:r>
            <a:r>
              <a:rPr dirty="0" spc="55"/>
              <a:t>about</a:t>
            </a:r>
            <a:r>
              <a:rPr dirty="0" spc="95"/>
              <a:t> </a:t>
            </a:r>
            <a:r>
              <a:rPr dirty="0" spc="55"/>
              <a:t>them?</a:t>
            </a:r>
            <a:r>
              <a:rPr dirty="0"/>
              <a:t>	Explain</a:t>
            </a:r>
            <a:r>
              <a:rPr dirty="0" spc="155"/>
              <a:t> </a:t>
            </a:r>
            <a:r>
              <a:rPr dirty="0"/>
              <a:t>how</a:t>
            </a:r>
            <a:r>
              <a:rPr dirty="0" spc="155"/>
              <a:t> </a:t>
            </a:r>
            <a:r>
              <a:rPr dirty="0"/>
              <a:t>you</a:t>
            </a:r>
            <a:r>
              <a:rPr dirty="0" spc="155"/>
              <a:t> </a:t>
            </a:r>
            <a:r>
              <a:rPr dirty="0" spc="-10"/>
              <a:t>know.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80719" y="2042037"/>
            <a:ext cx="8331834" cy="368236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210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42100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larger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Broglie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wavelength</a:t>
            </a:r>
            <a:endParaRPr sz="2450">
              <a:latin typeface="Garamond"/>
              <a:cs typeface="Garamond"/>
            </a:endParaRPr>
          </a:p>
          <a:p>
            <a:pPr marL="421640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2164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proton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larger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Broglie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wavelength</a:t>
            </a:r>
            <a:endParaRPr sz="2450">
              <a:latin typeface="Garamond"/>
              <a:cs typeface="Garamond"/>
            </a:endParaRPr>
          </a:p>
          <a:p>
            <a:pPr marL="42100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2100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two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equal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Broglie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wavelengths.</a:t>
            </a:r>
            <a:endParaRPr sz="2450">
              <a:latin typeface="Garamond"/>
              <a:cs typeface="Garamond"/>
            </a:endParaRPr>
          </a:p>
          <a:p>
            <a:pPr algn="just" marL="50800" marR="42545" indent="-11430">
              <a:lnSpc>
                <a:spcPct val="101699"/>
              </a:lnSpc>
              <a:spcBef>
                <a:spcPts val="1889"/>
              </a:spcBef>
            </a:pPr>
            <a:r>
              <a:rPr dirty="0" sz="2450" spc="55" b="1">
                <a:latin typeface="Book Antiqua"/>
                <a:cs typeface="Book Antiqua"/>
              </a:rPr>
              <a:t>Solution:</a:t>
            </a:r>
            <a:r>
              <a:rPr dirty="0" sz="2450" spc="325" b="1">
                <a:latin typeface="Book Antiqua"/>
                <a:cs typeface="Book Antiqua"/>
              </a:rPr>
              <a:t>  </a:t>
            </a:r>
            <a:r>
              <a:rPr dirty="0" sz="2450" spc="65">
                <a:latin typeface="Garamond"/>
                <a:cs typeface="Garamond"/>
              </a:rPr>
              <a:t>A.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There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several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ways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see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this.</a:t>
            </a:r>
            <a:r>
              <a:rPr dirty="0" sz="2450" spc="4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One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start </a:t>
            </a:r>
            <a:r>
              <a:rPr dirty="0" sz="2450">
                <a:latin typeface="Garamond"/>
                <a:cs typeface="Garamond"/>
              </a:rPr>
              <a:t>from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 spc="-270" b="0" i="1">
                <a:latin typeface="Bookman Old Style"/>
                <a:cs typeface="Bookman Old Style"/>
              </a:rPr>
              <a:t>p</a:t>
            </a:r>
            <a:r>
              <a:rPr dirty="0" sz="2450" spc="22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350">
                <a:latin typeface="Garamond"/>
                <a:cs typeface="Garamond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mv</a:t>
            </a:r>
            <a:r>
              <a:rPr dirty="0" sz="2450" spc="235" b="0" i="1">
                <a:latin typeface="Bookman Old Style"/>
                <a:cs typeface="Bookman Old Style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295" b="0" i="1">
                <a:latin typeface="Bookman Old Style"/>
                <a:cs typeface="Bookman Old Style"/>
              </a:rPr>
              <a:t>K</a:t>
            </a:r>
            <a:r>
              <a:rPr dirty="0" sz="2450" spc="400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3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(1</a:t>
            </a:r>
            <a:r>
              <a:rPr dirty="0" sz="2450" b="0" i="1">
                <a:latin typeface="Bookman Old Style"/>
                <a:cs typeface="Bookman Old Style"/>
              </a:rPr>
              <a:t>/</a:t>
            </a:r>
            <a:r>
              <a:rPr dirty="0" sz="2450">
                <a:latin typeface="Garamond"/>
                <a:cs typeface="Garamond"/>
              </a:rPr>
              <a:t>2)</a:t>
            </a:r>
            <a:r>
              <a:rPr dirty="0" sz="2450" b="0" i="1">
                <a:latin typeface="Bookman Old Style"/>
                <a:cs typeface="Bookman Old Style"/>
              </a:rPr>
              <a:t>mv</a:t>
            </a:r>
            <a:r>
              <a:rPr dirty="0" baseline="24390" sz="3075">
                <a:latin typeface="Garamond"/>
                <a:cs typeface="Garamond"/>
              </a:rPr>
              <a:t>2</a:t>
            </a:r>
            <a:r>
              <a:rPr dirty="0" baseline="24390" sz="3075" spc="6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derive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295" b="0" i="1">
                <a:latin typeface="Bookman Old Style"/>
                <a:cs typeface="Bookman Old Style"/>
              </a:rPr>
              <a:t>K</a:t>
            </a:r>
            <a:r>
              <a:rPr dirty="0" sz="2450" spc="39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350">
                <a:latin typeface="Garamond"/>
                <a:cs typeface="Garamond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p</a:t>
            </a:r>
            <a:r>
              <a:rPr dirty="0" baseline="24390" sz="3075">
                <a:latin typeface="Garamond"/>
                <a:cs typeface="Garamond"/>
              </a:rPr>
              <a:t>2</a:t>
            </a:r>
            <a:r>
              <a:rPr dirty="0" sz="2450" b="0" i="1">
                <a:latin typeface="Bookman Old Style"/>
                <a:cs typeface="Bookman Old Style"/>
              </a:rPr>
              <a:t>/</a:t>
            </a:r>
            <a:r>
              <a:rPr dirty="0" sz="2450">
                <a:latin typeface="Garamond"/>
                <a:cs typeface="Garamond"/>
              </a:rPr>
              <a:t>(2</a:t>
            </a:r>
            <a:r>
              <a:rPr dirty="0" sz="2450" b="0" i="1">
                <a:latin typeface="Bookman Old Style"/>
                <a:cs typeface="Bookman Old Style"/>
              </a:rPr>
              <a:t>m</a:t>
            </a:r>
            <a:r>
              <a:rPr dirty="0" sz="2450">
                <a:latin typeface="Garamond"/>
                <a:cs typeface="Garamond"/>
              </a:rPr>
              <a:t>).</a:t>
            </a:r>
            <a:r>
              <a:rPr dirty="0" sz="2450" spc="125">
                <a:latin typeface="Garamond"/>
                <a:cs typeface="Garamond"/>
              </a:rPr>
              <a:t>  </a:t>
            </a:r>
            <a:r>
              <a:rPr dirty="0" sz="2450" spc="-25">
                <a:latin typeface="Garamond"/>
                <a:cs typeface="Garamond"/>
              </a:rPr>
              <a:t>So </a:t>
            </a:r>
            <a:r>
              <a:rPr dirty="0" sz="2450">
                <a:latin typeface="Garamond"/>
                <a:cs typeface="Garamond"/>
              </a:rPr>
              <a:t>if</a:t>
            </a:r>
            <a:r>
              <a:rPr dirty="0" sz="2450" spc="425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they</a:t>
            </a:r>
            <a:r>
              <a:rPr dirty="0" sz="2450" spc="43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4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equal</a:t>
            </a:r>
            <a:r>
              <a:rPr dirty="0" sz="2450" spc="43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kinetic</a:t>
            </a:r>
            <a:r>
              <a:rPr dirty="0" sz="2450" spc="43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energies</a:t>
            </a:r>
            <a:r>
              <a:rPr dirty="0" sz="2450" spc="43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then</a:t>
            </a:r>
            <a:r>
              <a:rPr dirty="0" sz="2450" spc="4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3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heavier</a:t>
            </a:r>
            <a:r>
              <a:rPr dirty="0" sz="2450" spc="4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one</a:t>
            </a:r>
            <a:r>
              <a:rPr dirty="0" sz="2450" spc="43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43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the </a:t>
            </a:r>
            <a:r>
              <a:rPr dirty="0" sz="2450">
                <a:latin typeface="Garamond"/>
                <a:cs typeface="Garamond"/>
              </a:rPr>
              <a:t>bigger</a:t>
            </a:r>
            <a:r>
              <a:rPr dirty="0" sz="2450" spc="-15">
                <a:latin typeface="Garamond"/>
                <a:cs typeface="Garamond"/>
              </a:rPr>
              <a:t>  </a:t>
            </a:r>
            <a:r>
              <a:rPr dirty="0" sz="2450">
                <a:latin typeface="Garamond"/>
                <a:cs typeface="Garamond"/>
              </a:rPr>
              <a:t>momentum,</a:t>
            </a:r>
            <a:r>
              <a:rPr dirty="0" sz="2450" spc="50">
                <a:latin typeface="Garamond"/>
                <a:cs typeface="Garamond"/>
              </a:rPr>
              <a:t> 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>
                <a:latin typeface="Garamond"/>
                <a:cs typeface="Garamond"/>
              </a:rPr>
              <a:t>  thus  the  smaller</a:t>
            </a:r>
            <a:r>
              <a:rPr dirty="0" sz="2450" spc="-5">
                <a:latin typeface="Garamond"/>
                <a:cs typeface="Garamond"/>
              </a:rPr>
              <a:t>  </a:t>
            </a:r>
            <a:r>
              <a:rPr dirty="0" sz="2450">
                <a:latin typeface="Garamond"/>
                <a:cs typeface="Garamond"/>
              </a:rPr>
              <a:t>one</a:t>
            </a:r>
            <a:r>
              <a:rPr dirty="0" sz="2450" spc="5">
                <a:latin typeface="Garamond"/>
                <a:cs typeface="Garamond"/>
              </a:rPr>
              <a:t> 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6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6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larger</a:t>
            </a:r>
            <a:r>
              <a:rPr dirty="0" sz="2450" spc="61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de </a:t>
            </a:r>
            <a:r>
              <a:rPr dirty="0" sz="2450">
                <a:latin typeface="Garamond"/>
                <a:cs typeface="Garamond"/>
              </a:rPr>
              <a:t>Broglie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wavelength.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658609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4.2.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MATTER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WAVES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7540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An</a:t>
            </a:r>
            <a:r>
              <a:rPr dirty="0" spc="325"/>
              <a:t> </a:t>
            </a:r>
            <a:r>
              <a:rPr dirty="0"/>
              <a:t>electron</a:t>
            </a:r>
            <a:r>
              <a:rPr dirty="0" spc="320"/>
              <a:t> </a:t>
            </a:r>
            <a:r>
              <a:rPr dirty="0" spc="55"/>
              <a:t>and</a:t>
            </a:r>
            <a:r>
              <a:rPr dirty="0" spc="325"/>
              <a:t> </a:t>
            </a:r>
            <a:r>
              <a:rPr dirty="0" spc="130"/>
              <a:t>a</a:t>
            </a:r>
            <a:r>
              <a:rPr dirty="0" spc="315"/>
              <a:t> </a:t>
            </a:r>
            <a:r>
              <a:rPr dirty="0"/>
              <a:t>photon</a:t>
            </a:r>
            <a:r>
              <a:rPr dirty="0" spc="325"/>
              <a:t> </a:t>
            </a:r>
            <a:r>
              <a:rPr dirty="0"/>
              <a:t>have</a:t>
            </a:r>
            <a:r>
              <a:rPr dirty="0" spc="315"/>
              <a:t> </a:t>
            </a:r>
            <a:r>
              <a:rPr dirty="0"/>
              <a:t>equal</a:t>
            </a:r>
            <a:r>
              <a:rPr dirty="0" spc="325"/>
              <a:t> </a:t>
            </a:r>
            <a:r>
              <a:rPr dirty="0" spc="75"/>
              <a:t>total</a:t>
            </a:r>
            <a:r>
              <a:rPr dirty="0" spc="320"/>
              <a:t> </a:t>
            </a:r>
            <a:r>
              <a:rPr dirty="0"/>
              <a:t>energy</a:t>
            </a:r>
            <a:r>
              <a:rPr dirty="0" spc="315"/>
              <a:t> </a:t>
            </a:r>
            <a:r>
              <a:rPr dirty="0"/>
              <a:t>(including</a:t>
            </a:r>
            <a:r>
              <a:rPr dirty="0" spc="315"/>
              <a:t> </a:t>
            </a:r>
            <a:r>
              <a:rPr dirty="0" spc="-25"/>
              <a:t>the </a:t>
            </a:r>
            <a:r>
              <a:rPr dirty="0"/>
              <a:t>mass</a:t>
            </a:r>
            <a:r>
              <a:rPr dirty="0" spc="300"/>
              <a:t> </a:t>
            </a:r>
            <a:r>
              <a:rPr dirty="0"/>
              <a:t>energy</a:t>
            </a:r>
            <a:r>
              <a:rPr dirty="0" spc="305"/>
              <a:t> </a:t>
            </a:r>
            <a:r>
              <a:rPr dirty="0"/>
              <a:t>of</a:t>
            </a:r>
            <a:r>
              <a:rPr dirty="0" spc="300"/>
              <a:t> </a:t>
            </a:r>
            <a:r>
              <a:rPr dirty="0"/>
              <a:t>the</a:t>
            </a:r>
            <a:r>
              <a:rPr dirty="0" spc="300"/>
              <a:t> </a:t>
            </a:r>
            <a:r>
              <a:rPr dirty="0"/>
              <a:t>electron).</a:t>
            </a:r>
            <a:r>
              <a:rPr dirty="0" spc="80"/>
              <a:t>  </a:t>
            </a:r>
            <a:r>
              <a:rPr dirty="0"/>
              <a:t>Which</a:t>
            </a:r>
            <a:r>
              <a:rPr dirty="0" spc="300"/>
              <a:t> </a:t>
            </a:r>
            <a:r>
              <a:rPr dirty="0"/>
              <a:t>one</a:t>
            </a:r>
            <a:r>
              <a:rPr dirty="0" spc="300"/>
              <a:t> </a:t>
            </a:r>
            <a:r>
              <a:rPr dirty="0"/>
              <a:t>has</a:t>
            </a:r>
            <a:r>
              <a:rPr dirty="0" spc="305"/>
              <a:t> </a:t>
            </a:r>
            <a:r>
              <a:rPr dirty="0" spc="130"/>
              <a:t>a</a:t>
            </a:r>
            <a:r>
              <a:rPr dirty="0" spc="300"/>
              <a:t> </a:t>
            </a:r>
            <a:r>
              <a:rPr dirty="0"/>
              <a:t>bigger</a:t>
            </a:r>
            <a:r>
              <a:rPr dirty="0" spc="300"/>
              <a:t> </a:t>
            </a:r>
            <a:r>
              <a:rPr dirty="0"/>
              <a:t>de</a:t>
            </a:r>
            <a:r>
              <a:rPr dirty="0" spc="300"/>
              <a:t> </a:t>
            </a:r>
            <a:r>
              <a:rPr dirty="0" spc="-10"/>
              <a:t>Broglie </a:t>
            </a:r>
            <a:r>
              <a:rPr dirty="0"/>
              <a:t>wavelength:</a:t>
            </a:r>
            <a:r>
              <a:rPr dirty="0" spc="114"/>
              <a:t>  </a:t>
            </a:r>
            <a:r>
              <a:rPr dirty="0" spc="105"/>
              <a:t>A)</a:t>
            </a:r>
            <a:r>
              <a:rPr dirty="0" spc="365"/>
              <a:t> </a:t>
            </a:r>
            <a:r>
              <a:rPr dirty="0"/>
              <a:t>the</a:t>
            </a:r>
            <a:r>
              <a:rPr dirty="0" spc="375"/>
              <a:t> </a:t>
            </a:r>
            <a:r>
              <a:rPr dirty="0"/>
              <a:t>electron,</a:t>
            </a:r>
            <a:r>
              <a:rPr dirty="0" spc="420"/>
              <a:t> </a:t>
            </a:r>
            <a:r>
              <a:rPr dirty="0" spc="130"/>
              <a:t>B)</a:t>
            </a:r>
            <a:r>
              <a:rPr dirty="0" spc="370"/>
              <a:t> </a:t>
            </a:r>
            <a:r>
              <a:rPr dirty="0"/>
              <a:t>the</a:t>
            </a:r>
            <a:r>
              <a:rPr dirty="0" spc="375"/>
              <a:t> </a:t>
            </a:r>
            <a:r>
              <a:rPr dirty="0"/>
              <a:t>photon,</a:t>
            </a:r>
            <a:r>
              <a:rPr dirty="0" spc="420"/>
              <a:t> </a:t>
            </a:r>
            <a:r>
              <a:rPr dirty="0"/>
              <a:t>or</a:t>
            </a:r>
            <a:r>
              <a:rPr dirty="0" spc="370"/>
              <a:t> </a:t>
            </a:r>
            <a:r>
              <a:rPr dirty="0" spc="125"/>
              <a:t>C)</a:t>
            </a:r>
            <a:r>
              <a:rPr dirty="0" spc="370"/>
              <a:t> </a:t>
            </a:r>
            <a:r>
              <a:rPr dirty="0" spc="80"/>
              <a:t>they</a:t>
            </a:r>
            <a:r>
              <a:rPr dirty="0" spc="370"/>
              <a:t> </a:t>
            </a:r>
            <a:r>
              <a:rPr dirty="0" spc="55"/>
              <a:t>are</a:t>
            </a:r>
            <a:r>
              <a:rPr dirty="0" spc="370"/>
              <a:t> </a:t>
            </a:r>
            <a:r>
              <a:rPr dirty="0" spc="-25"/>
              <a:t>the </a:t>
            </a:r>
            <a:r>
              <a:rPr dirty="0" spc="45"/>
              <a:t>same?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658609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4.2.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MATTER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WAVES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7540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An</a:t>
            </a:r>
            <a:r>
              <a:rPr dirty="0" spc="325"/>
              <a:t> </a:t>
            </a:r>
            <a:r>
              <a:rPr dirty="0"/>
              <a:t>electron</a:t>
            </a:r>
            <a:r>
              <a:rPr dirty="0" spc="320"/>
              <a:t> </a:t>
            </a:r>
            <a:r>
              <a:rPr dirty="0" spc="55"/>
              <a:t>and</a:t>
            </a:r>
            <a:r>
              <a:rPr dirty="0" spc="325"/>
              <a:t> </a:t>
            </a:r>
            <a:r>
              <a:rPr dirty="0" spc="130"/>
              <a:t>a</a:t>
            </a:r>
            <a:r>
              <a:rPr dirty="0" spc="315"/>
              <a:t> </a:t>
            </a:r>
            <a:r>
              <a:rPr dirty="0"/>
              <a:t>photon</a:t>
            </a:r>
            <a:r>
              <a:rPr dirty="0" spc="325"/>
              <a:t> </a:t>
            </a:r>
            <a:r>
              <a:rPr dirty="0"/>
              <a:t>have</a:t>
            </a:r>
            <a:r>
              <a:rPr dirty="0" spc="315"/>
              <a:t> </a:t>
            </a:r>
            <a:r>
              <a:rPr dirty="0"/>
              <a:t>equal</a:t>
            </a:r>
            <a:r>
              <a:rPr dirty="0" spc="325"/>
              <a:t> </a:t>
            </a:r>
            <a:r>
              <a:rPr dirty="0" spc="75"/>
              <a:t>total</a:t>
            </a:r>
            <a:r>
              <a:rPr dirty="0" spc="320"/>
              <a:t> </a:t>
            </a:r>
            <a:r>
              <a:rPr dirty="0"/>
              <a:t>energy</a:t>
            </a:r>
            <a:r>
              <a:rPr dirty="0" spc="315"/>
              <a:t> </a:t>
            </a:r>
            <a:r>
              <a:rPr dirty="0"/>
              <a:t>(including</a:t>
            </a:r>
            <a:r>
              <a:rPr dirty="0" spc="315"/>
              <a:t> </a:t>
            </a:r>
            <a:r>
              <a:rPr dirty="0" spc="-25"/>
              <a:t>the </a:t>
            </a:r>
            <a:r>
              <a:rPr dirty="0"/>
              <a:t>mass</a:t>
            </a:r>
            <a:r>
              <a:rPr dirty="0" spc="300"/>
              <a:t> </a:t>
            </a:r>
            <a:r>
              <a:rPr dirty="0"/>
              <a:t>energy</a:t>
            </a:r>
            <a:r>
              <a:rPr dirty="0" spc="305"/>
              <a:t> </a:t>
            </a:r>
            <a:r>
              <a:rPr dirty="0"/>
              <a:t>of</a:t>
            </a:r>
            <a:r>
              <a:rPr dirty="0" spc="300"/>
              <a:t> </a:t>
            </a:r>
            <a:r>
              <a:rPr dirty="0"/>
              <a:t>the</a:t>
            </a:r>
            <a:r>
              <a:rPr dirty="0" spc="300"/>
              <a:t> </a:t>
            </a:r>
            <a:r>
              <a:rPr dirty="0"/>
              <a:t>electron).</a:t>
            </a:r>
            <a:r>
              <a:rPr dirty="0" spc="80"/>
              <a:t>  </a:t>
            </a:r>
            <a:r>
              <a:rPr dirty="0"/>
              <a:t>Which</a:t>
            </a:r>
            <a:r>
              <a:rPr dirty="0" spc="300"/>
              <a:t> </a:t>
            </a:r>
            <a:r>
              <a:rPr dirty="0"/>
              <a:t>one</a:t>
            </a:r>
            <a:r>
              <a:rPr dirty="0" spc="300"/>
              <a:t> </a:t>
            </a:r>
            <a:r>
              <a:rPr dirty="0"/>
              <a:t>has</a:t>
            </a:r>
            <a:r>
              <a:rPr dirty="0" spc="305"/>
              <a:t> </a:t>
            </a:r>
            <a:r>
              <a:rPr dirty="0" spc="130"/>
              <a:t>a</a:t>
            </a:r>
            <a:r>
              <a:rPr dirty="0" spc="300"/>
              <a:t> </a:t>
            </a:r>
            <a:r>
              <a:rPr dirty="0"/>
              <a:t>bigger</a:t>
            </a:r>
            <a:r>
              <a:rPr dirty="0" spc="300"/>
              <a:t> </a:t>
            </a:r>
            <a:r>
              <a:rPr dirty="0"/>
              <a:t>de</a:t>
            </a:r>
            <a:r>
              <a:rPr dirty="0" spc="300"/>
              <a:t> </a:t>
            </a:r>
            <a:r>
              <a:rPr dirty="0" spc="-10"/>
              <a:t>Broglie </a:t>
            </a:r>
            <a:r>
              <a:rPr dirty="0"/>
              <a:t>wavelength:</a:t>
            </a:r>
            <a:r>
              <a:rPr dirty="0" spc="114"/>
              <a:t>  </a:t>
            </a:r>
            <a:r>
              <a:rPr dirty="0" spc="105"/>
              <a:t>A)</a:t>
            </a:r>
            <a:r>
              <a:rPr dirty="0" spc="365"/>
              <a:t> </a:t>
            </a:r>
            <a:r>
              <a:rPr dirty="0"/>
              <a:t>the</a:t>
            </a:r>
            <a:r>
              <a:rPr dirty="0" spc="375"/>
              <a:t> </a:t>
            </a:r>
            <a:r>
              <a:rPr dirty="0"/>
              <a:t>electron,</a:t>
            </a:r>
            <a:r>
              <a:rPr dirty="0" spc="420"/>
              <a:t> </a:t>
            </a:r>
            <a:r>
              <a:rPr dirty="0" spc="130"/>
              <a:t>B)</a:t>
            </a:r>
            <a:r>
              <a:rPr dirty="0" spc="370"/>
              <a:t> </a:t>
            </a:r>
            <a:r>
              <a:rPr dirty="0"/>
              <a:t>the</a:t>
            </a:r>
            <a:r>
              <a:rPr dirty="0" spc="375"/>
              <a:t> </a:t>
            </a:r>
            <a:r>
              <a:rPr dirty="0"/>
              <a:t>photon,</a:t>
            </a:r>
            <a:r>
              <a:rPr dirty="0" spc="420"/>
              <a:t> </a:t>
            </a:r>
            <a:r>
              <a:rPr dirty="0"/>
              <a:t>or</a:t>
            </a:r>
            <a:r>
              <a:rPr dirty="0" spc="370"/>
              <a:t> </a:t>
            </a:r>
            <a:r>
              <a:rPr dirty="0" spc="125"/>
              <a:t>C)</a:t>
            </a:r>
            <a:r>
              <a:rPr dirty="0" spc="370"/>
              <a:t> </a:t>
            </a:r>
            <a:r>
              <a:rPr dirty="0" spc="80"/>
              <a:t>they</a:t>
            </a:r>
            <a:r>
              <a:rPr dirty="0" spc="370"/>
              <a:t> </a:t>
            </a:r>
            <a:r>
              <a:rPr dirty="0" spc="55"/>
              <a:t>are</a:t>
            </a:r>
            <a:r>
              <a:rPr dirty="0" spc="370"/>
              <a:t> </a:t>
            </a:r>
            <a:r>
              <a:rPr dirty="0" spc="-25"/>
              <a:t>the </a:t>
            </a:r>
            <a:r>
              <a:rPr dirty="0" spc="45"/>
              <a:t>same?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992201" y="3036429"/>
            <a:ext cx="34036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-50">
                <a:latin typeface="Yu Gothic"/>
                <a:cs typeface="Yu Gothic"/>
              </a:rPr>
              <a:t>✓</a:t>
            </a:r>
            <a:endParaRPr sz="2450">
              <a:latin typeface="Yu Gothic"/>
              <a:cs typeface="Yu Gothic"/>
            </a:endParaRPr>
          </a:p>
        </p:txBody>
      </p:sp>
      <p:sp>
        <p:nvSpPr>
          <p:cNvPr id="6" name="object 6" descr=""/>
          <p:cNvSpPr/>
          <p:nvPr/>
        </p:nvSpPr>
        <p:spPr>
          <a:xfrm>
            <a:off x="7319708" y="3357626"/>
            <a:ext cx="1563370" cy="0"/>
          </a:xfrm>
          <a:custGeom>
            <a:avLst/>
            <a:gdLst/>
            <a:ahLst/>
            <a:cxnLst/>
            <a:rect l="l" t="t" r="r" b="b"/>
            <a:pathLst>
              <a:path w="1563370" h="0">
                <a:moveTo>
                  <a:pt x="0" y="0"/>
                </a:moveTo>
                <a:lnTo>
                  <a:pt x="1562836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7461707" y="3287769"/>
            <a:ext cx="142748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271780" algn="l"/>
                <a:tab pos="1034415" algn="l"/>
                <a:tab pos="1293495" algn="l"/>
              </a:tabLst>
            </a:pPr>
            <a:r>
              <a:rPr dirty="0" sz="2050" spc="-50">
                <a:latin typeface="Garamond"/>
                <a:cs typeface="Garamond"/>
              </a:rPr>
              <a:t>2</a:t>
            </a:r>
            <a:r>
              <a:rPr dirty="0" sz="2050">
                <a:latin typeface="Garamond"/>
                <a:cs typeface="Garamond"/>
              </a:rPr>
              <a:t>	</a:t>
            </a:r>
            <a:r>
              <a:rPr dirty="0" sz="2050" spc="-50">
                <a:latin typeface="Garamond"/>
                <a:cs typeface="Garamond"/>
              </a:rPr>
              <a:t>2</a:t>
            </a:r>
            <a:r>
              <a:rPr dirty="0" sz="2050">
                <a:latin typeface="Garamond"/>
                <a:cs typeface="Garamond"/>
              </a:rPr>
              <a:t>	</a:t>
            </a:r>
            <a:r>
              <a:rPr dirty="0" sz="2050" spc="-50">
                <a:latin typeface="Garamond"/>
                <a:cs typeface="Garamond"/>
              </a:rPr>
              <a:t>2</a:t>
            </a:r>
            <a:r>
              <a:rPr dirty="0" sz="2050">
                <a:latin typeface="Garamond"/>
                <a:cs typeface="Garamond"/>
              </a:rPr>
              <a:t>	</a:t>
            </a:r>
            <a:r>
              <a:rPr dirty="0" sz="2050" spc="-50">
                <a:latin typeface="Garamond"/>
                <a:cs typeface="Garamond"/>
              </a:rPr>
              <a:t>4</a:t>
            </a:r>
            <a:endParaRPr sz="2050">
              <a:latin typeface="Garamond"/>
              <a:cs typeface="Garamond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707758" y="2946754"/>
            <a:ext cx="8266430" cy="78295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0">
                <a:latin typeface="Garamond"/>
                <a:cs typeface="Garamond"/>
              </a:rPr>
              <a:t>A</a:t>
            </a:r>
            <a:endParaRPr sz="2450">
              <a:latin typeface="Garamond"/>
              <a:cs typeface="Garamond"/>
            </a:endParaRPr>
          </a:p>
          <a:p>
            <a:pPr marL="23495">
              <a:lnSpc>
                <a:spcPct val="100000"/>
              </a:lnSpc>
              <a:spcBef>
                <a:spcPts val="50"/>
              </a:spcBef>
              <a:tabLst>
                <a:tab pos="6611620" algn="l"/>
                <a:tab pos="7222490" algn="l"/>
              </a:tabLst>
            </a:pPr>
            <a:r>
              <a:rPr dirty="0" sz="2450" spc="-20">
                <a:latin typeface="Garamond"/>
                <a:cs typeface="Garamond"/>
              </a:rPr>
              <a:t>For</a:t>
            </a:r>
            <a:r>
              <a:rPr dirty="0" sz="2450" spc="-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-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photon</a:t>
            </a:r>
            <a:r>
              <a:rPr dirty="0" sz="2450" spc="-5">
                <a:latin typeface="Garamond"/>
                <a:cs typeface="Garamond"/>
              </a:rPr>
              <a:t> </a:t>
            </a:r>
            <a:r>
              <a:rPr dirty="0" sz="2450" spc="114" b="0" i="1">
                <a:latin typeface="Bookman Old Style"/>
                <a:cs typeface="Bookman Old Style"/>
              </a:rPr>
              <a:t>E</a:t>
            </a:r>
            <a:r>
              <a:rPr dirty="0" sz="2450" spc="13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-204" b="0" i="1">
                <a:latin typeface="Bookman Old Style"/>
                <a:cs typeface="Bookman Old Style"/>
              </a:rPr>
              <a:t>pc</a:t>
            </a:r>
            <a:r>
              <a:rPr dirty="0" sz="2450" spc="-130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Garamond"/>
                <a:cs typeface="Garamond"/>
              </a:rPr>
              <a:t>while</a:t>
            </a:r>
            <a:r>
              <a:rPr dirty="0" sz="2450" spc="-5">
                <a:latin typeface="Garamond"/>
                <a:cs typeface="Garamond"/>
              </a:rPr>
              <a:t> </a:t>
            </a:r>
            <a:r>
              <a:rPr dirty="0" sz="2450" spc="-30">
                <a:latin typeface="Garamond"/>
                <a:cs typeface="Garamond"/>
              </a:rPr>
              <a:t>for</a:t>
            </a:r>
            <a:r>
              <a:rPr dirty="0" sz="2450">
                <a:latin typeface="Garamond"/>
                <a:cs typeface="Garamond"/>
              </a:rPr>
              <a:t> the</a:t>
            </a:r>
            <a:r>
              <a:rPr dirty="0" sz="2450" spc="-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</a:t>
            </a:r>
            <a:r>
              <a:rPr dirty="0" sz="2450" spc="-10">
                <a:latin typeface="Garamond"/>
                <a:cs typeface="Garamond"/>
              </a:rPr>
              <a:t> </a:t>
            </a:r>
            <a:r>
              <a:rPr dirty="0" sz="2450" spc="114" b="0" i="1">
                <a:latin typeface="Bookman Old Style"/>
                <a:cs typeface="Bookman Old Style"/>
              </a:rPr>
              <a:t>E</a:t>
            </a:r>
            <a:r>
              <a:rPr dirty="0" sz="2450" spc="135" b="0" i="1">
                <a:latin typeface="Bookman Old Style"/>
                <a:cs typeface="Bookman Old Style"/>
              </a:rPr>
              <a:t> </a:t>
            </a:r>
            <a:r>
              <a:rPr dirty="0" sz="2450" spc="80">
                <a:latin typeface="Garamond"/>
                <a:cs typeface="Garamond"/>
              </a:rPr>
              <a:t>=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70" b="0" i="1">
                <a:latin typeface="Bookman Old Style"/>
                <a:cs typeface="Bookman Old Style"/>
              </a:rPr>
              <a:t>p</a:t>
            </a:r>
            <a:r>
              <a:rPr dirty="0" sz="2450" spc="254" b="0" i="1">
                <a:latin typeface="Bookman Old Style"/>
                <a:cs typeface="Bookman Old Style"/>
              </a:rPr>
              <a:t> </a:t>
            </a:r>
            <a:r>
              <a:rPr dirty="0" sz="2450" spc="-50" b="0" i="1">
                <a:latin typeface="Bookman Old Style"/>
                <a:cs typeface="Bookman Old Style"/>
              </a:rPr>
              <a:t>c</a:t>
            </a:r>
            <a:r>
              <a:rPr dirty="0" sz="2450" b="0" i="1">
                <a:latin typeface="Bookman Old Style"/>
                <a:cs typeface="Bookman Old Style"/>
              </a:rPr>
              <a:t>	</a:t>
            </a:r>
            <a:r>
              <a:rPr dirty="0" sz="2450" spc="130">
                <a:latin typeface="Garamond"/>
                <a:cs typeface="Garamond"/>
              </a:rPr>
              <a:t>+</a:t>
            </a:r>
            <a:r>
              <a:rPr dirty="0" sz="2450" spc="-100">
                <a:latin typeface="Garamond"/>
                <a:cs typeface="Garamond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m</a:t>
            </a:r>
            <a:r>
              <a:rPr dirty="0" sz="2450" spc="190" b="0" i="1">
                <a:latin typeface="Bookman Old Style"/>
                <a:cs typeface="Bookman Old Style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c</a:t>
            </a:r>
            <a:r>
              <a:rPr dirty="0" sz="2450" spc="185" b="0" i="1">
                <a:latin typeface="Bookman Old Style"/>
                <a:cs typeface="Bookman Old Style"/>
              </a:rPr>
              <a:t> </a:t>
            </a:r>
            <a:r>
              <a:rPr dirty="0" sz="2450" spc="25">
                <a:latin typeface="Garamond"/>
                <a:cs typeface="Garamond"/>
              </a:rPr>
              <a:t>,</a:t>
            </a:r>
            <a:endParaRPr sz="2450">
              <a:latin typeface="Garamond"/>
              <a:cs typeface="Garamond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718819" y="3705896"/>
            <a:ext cx="8257540" cy="154241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z="2450">
                <a:latin typeface="Garamond"/>
                <a:cs typeface="Garamond"/>
              </a:rPr>
              <a:t>so</a:t>
            </a:r>
            <a:r>
              <a:rPr dirty="0" sz="2450" spc="3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if</a:t>
            </a:r>
            <a:r>
              <a:rPr dirty="0" sz="2450" spc="3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two</a:t>
            </a:r>
            <a:r>
              <a:rPr dirty="0" sz="2450" spc="3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3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equal</a:t>
            </a:r>
            <a:r>
              <a:rPr dirty="0" sz="2450" spc="3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3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</a:t>
            </a:r>
            <a:r>
              <a:rPr dirty="0" sz="2450" spc="3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must</a:t>
            </a:r>
            <a:r>
              <a:rPr dirty="0" sz="2450" spc="3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3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less</a:t>
            </a:r>
            <a:r>
              <a:rPr dirty="0" sz="2450" spc="37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mo- </a:t>
            </a:r>
            <a:r>
              <a:rPr dirty="0" sz="2450">
                <a:latin typeface="Garamond"/>
                <a:cs typeface="Garamond"/>
              </a:rPr>
              <a:t>mentum.</a:t>
            </a:r>
            <a:r>
              <a:rPr dirty="0" sz="2450" spc="254">
                <a:latin typeface="Garamond"/>
                <a:cs typeface="Garamond"/>
              </a:rPr>
              <a:t>  </a:t>
            </a:r>
            <a:r>
              <a:rPr dirty="0" sz="2450">
                <a:latin typeface="Garamond"/>
                <a:cs typeface="Garamond"/>
              </a:rPr>
              <a:t>(If</a:t>
            </a:r>
            <a:r>
              <a:rPr dirty="0" sz="2450" spc="409">
                <a:latin typeface="Garamond"/>
                <a:cs typeface="Garamond"/>
              </a:rPr>
              <a:t> </a:t>
            </a:r>
            <a:r>
              <a:rPr dirty="0" sz="2450" spc="90">
                <a:latin typeface="Garamond"/>
                <a:cs typeface="Garamond"/>
              </a:rPr>
              <a:t>that’s</a:t>
            </a:r>
            <a:r>
              <a:rPr dirty="0" sz="2450" spc="4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not</a:t>
            </a:r>
            <a:r>
              <a:rPr dirty="0" sz="2450" spc="40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obvious</a:t>
            </a:r>
            <a:r>
              <a:rPr dirty="0" sz="2450" spc="40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turn</a:t>
            </a:r>
            <a:r>
              <a:rPr dirty="0" sz="2450" spc="409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40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around;</a:t>
            </a:r>
            <a:r>
              <a:rPr dirty="0" sz="2450" spc="5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equal</a:t>
            </a:r>
            <a:r>
              <a:rPr dirty="0" sz="2450" spc="409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momenta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clearly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give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higher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energy.)</a:t>
            </a:r>
            <a:r>
              <a:rPr dirty="0" sz="2450" spc="4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Thus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electron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bigger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Broglie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wavelength.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658609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4.2.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MATTER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WAVES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35"/>
              <a:t>Does</a:t>
            </a:r>
            <a:r>
              <a:rPr dirty="0" spc="35"/>
              <a:t> </a:t>
            </a:r>
            <a:r>
              <a:rPr dirty="0" spc="65"/>
              <a:t>an</a:t>
            </a:r>
            <a:r>
              <a:rPr dirty="0" spc="50"/>
              <a:t> </a:t>
            </a:r>
            <a:r>
              <a:rPr dirty="0"/>
              <a:t>electron’s</a:t>
            </a:r>
            <a:r>
              <a:rPr dirty="0" spc="55"/>
              <a:t> </a:t>
            </a:r>
            <a:r>
              <a:rPr dirty="0"/>
              <a:t>de</a:t>
            </a:r>
            <a:r>
              <a:rPr dirty="0" spc="50"/>
              <a:t> </a:t>
            </a:r>
            <a:r>
              <a:rPr dirty="0"/>
              <a:t>Broglie</a:t>
            </a:r>
            <a:r>
              <a:rPr dirty="0" spc="50"/>
              <a:t> </a:t>
            </a:r>
            <a:r>
              <a:rPr dirty="0"/>
              <a:t>wavelength</a:t>
            </a:r>
            <a:r>
              <a:rPr dirty="0" spc="50"/>
              <a:t> </a:t>
            </a:r>
            <a:r>
              <a:rPr dirty="0"/>
              <a:t>depend</a:t>
            </a:r>
            <a:r>
              <a:rPr dirty="0" spc="50"/>
              <a:t> </a:t>
            </a:r>
            <a:r>
              <a:rPr dirty="0"/>
              <a:t>on</a:t>
            </a:r>
            <a:r>
              <a:rPr dirty="0" spc="45"/>
              <a:t> </a:t>
            </a:r>
            <a:r>
              <a:rPr dirty="0" spc="50"/>
              <a:t>the</a:t>
            </a:r>
            <a:r>
              <a:rPr dirty="0" spc="55"/>
              <a:t> </a:t>
            </a:r>
            <a:r>
              <a:rPr dirty="0" spc="-10"/>
              <a:t>observer’s </a:t>
            </a:r>
            <a:r>
              <a:rPr dirty="0"/>
              <a:t>reference</a:t>
            </a:r>
            <a:r>
              <a:rPr dirty="0" spc="45"/>
              <a:t> </a:t>
            </a:r>
            <a:r>
              <a:rPr dirty="0" spc="-10"/>
              <a:t>frame?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647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650105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4.1.</a:t>
            </a:r>
            <a:r>
              <a:rPr dirty="0" sz="1200" spc="21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ATOMIC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SPECTRA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BOHR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MODEL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572770" algn="l"/>
              </a:tabLst>
            </a:pPr>
            <a:r>
              <a:rPr dirty="0" sz="1700" spc="85" b="1">
                <a:latin typeface="Book Antiqua"/>
                <a:cs typeface="Book Antiqua"/>
              </a:rPr>
              <a:t>4.1</a:t>
            </a:r>
            <a:r>
              <a:rPr dirty="0" sz="1700" b="1">
                <a:latin typeface="Book Antiqua"/>
                <a:cs typeface="Book Antiqua"/>
              </a:rPr>
              <a:t>	</a:t>
            </a:r>
            <a:r>
              <a:rPr dirty="0" sz="1700" spc="75" b="1">
                <a:latin typeface="Book Antiqua"/>
                <a:cs typeface="Book Antiqua"/>
              </a:rPr>
              <a:t>Atomic</a:t>
            </a:r>
            <a:r>
              <a:rPr dirty="0" sz="1700" spc="260" b="1">
                <a:latin typeface="Book Antiqua"/>
                <a:cs typeface="Book Antiqua"/>
              </a:rPr>
              <a:t> </a:t>
            </a:r>
            <a:r>
              <a:rPr dirty="0" sz="1700" spc="90" b="1">
                <a:latin typeface="Book Antiqua"/>
                <a:cs typeface="Book Antiqua"/>
              </a:rPr>
              <a:t>Spectra</a:t>
            </a:r>
            <a:r>
              <a:rPr dirty="0" sz="1700" spc="265" b="1">
                <a:latin typeface="Book Antiqua"/>
                <a:cs typeface="Book Antiqua"/>
              </a:rPr>
              <a:t> </a:t>
            </a:r>
            <a:r>
              <a:rPr dirty="0" sz="1700" b="1">
                <a:latin typeface="Book Antiqua"/>
                <a:cs typeface="Book Antiqua"/>
              </a:rPr>
              <a:t>and</a:t>
            </a:r>
            <a:r>
              <a:rPr dirty="0" sz="1700" spc="265" b="1">
                <a:latin typeface="Book Antiqua"/>
                <a:cs typeface="Book Antiqua"/>
              </a:rPr>
              <a:t> </a:t>
            </a:r>
            <a:r>
              <a:rPr dirty="0" sz="1700" spc="80" b="1">
                <a:latin typeface="Book Antiqua"/>
                <a:cs typeface="Book Antiqua"/>
              </a:rPr>
              <a:t>the</a:t>
            </a:r>
            <a:r>
              <a:rPr dirty="0" sz="1700" spc="265" b="1">
                <a:latin typeface="Book Antiqua"/>
                <a:cs typeface="Book Antiqua"/>
              </a:rPr>
              <a:t> </a:t>
            </a:r>
            <a:r>
              <a:rPr dirty="0" sz="1700" spc="100" b="1">
                <a:latin typeface="Book Antiqua"/>
                <a:cs typeface="Book Antiqua"/>
              </a:rPr>
              <a:t>Bohr</a:t>
            </a:r>
            <a:r>
              <a:rPr dirty="0" sz="1700" spc="260" b="1">
                <a:latin typeface="Book Antiqua"/>
                <a:cs typeface="Book Antiqua"/>
              </a:rPr>
              <a:t> </a:t>
            </a:r>
            <a:r>
              <a:rPr dirty="0" sz="1700" spc="-10" b="1">
                <a:latin typeface="Book Antiqua"/>
                <a:cs typeface="Book Antiqua"/>
              </a:rPr>
              <a:t>Model</a:t>
            </a:r>
            <a:endParaRPr sz="17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658609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4.2.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MATTER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WAVES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25400" marR="5080">
              <a:lnSpc>
                <a:spcPct val="101699"/>
              </a:lnSpc>
              <a:spcBef>
                <a:spcPts val="75"/>
              </a:spcBef>
            </a:pPr>
            <a:r>
              <a:rPr dirty="0" spc="-35"/>
              <a:t>Does</a:t>
            </a:r>
            <a:r>
              <a:rPr dirty="0" spc="35"/>
              <a:t> </a:t>
            </a:r>
            <a:r>
              <a:rPr dirty="0" spc="65"/>
              <a:t>an</a:t>
            </a:r>
            <a:r>
              <a:rPr dirty="0" spc="50"/>
              <a:t> </a:t>
            </a:r>
            <a:r>
              <a:rPr dirty="0"/>
              <a:t>electron’s</a:t>
            </a:r>
            <a:r>
              <a:rPr dirty="0" spc="55"/>
              <a:t> </a:t>
            </a:r>
            <a:r>
              <a:rPr dirty="0"/>
              <a:t>de</a:t>
            </a:r>
            <a:r>
              <a:rPr dirty="0" spc="50"/>
              <a:t> </a:t>
            </a:r>
            <a:r>
              <a:rPr dirty="0"/>
              <a:t>Broglie</a:t>
            </a:r>
            <a:r>
              <a:rPr dirty="0" spc="50"/>
              <a:t> </a:t>
            </a:r>
            <a:r>
              <a:rPr dirty="0"/>
              <a:t>wavelength</a:t>
            </a:r>
            <a:r>
              <a:rPr dirty="0" spc="50"/>
              <a:t> </a:t>
            </a:r>
            <a:r>
              <a:rPr dirty="0"/>
              <a:t>depend</a:t>
            </a:r>
            <a:r>
              <a:rPr dirty="0" spc="50"/>
              <a:t> </a:t>
            </a:r>
            <a:r>
              <a:rPr dirty="0"/>
              <a:t>on</a:t>
            </a:r>
            <a:r>
              <a:rPr dirty="0" spc="45"/>
              <a:t> </a:t>
            </a:r>
            <a:r>
              <a:rPr dirty="0" spc="50"/>
              <a:t>the</a:t>
            </a:r>
            <a:r>
              <a:rPr dirty="0" spc="55"/>
              <a:t> </a:t>
            </a:r>
            <a:r>
              <a:rPr dirty="0" spc="-10"/>
              <a:t>observer’s </a:t>
            </a:r>
            <a:r>
              <a:rPr dirty="0"/>
              <a:t>reference</a:t>
            </a:r>
            <a:r>
              <a:rPr dirty="0" spc="45"/>
              <a:t> </a:t>
            </a:r>
            <a:r>
              <a:rPr dirty="0" spc="-10"/>
              <a:t>frame?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170390"/>
            <a:ext cx="8461375" cy="78295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23495" marR="5080" indent="-11430">
              <a:lnSpc>
                <a:spcPct val="101699"/>
              </a:lnSpc>
              <a:spcBef>
                <a:spcPts val="75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>
                <a:latin typeface="Garamond"/>
                <a:cs typeface="Garamond"/>
              </a:rPr>
              <a:t>Yes,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because</a:t>
            </a:r>
            <a:r>
              <a:rPr dirty="0" sz="2450" spc="-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wavelength</a:t>
            </a:r>
            <a:r>
              <a:rPr dirty="0" sz="2450" spc="-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depends</a:t>
            </a:r>
            <a:r>
              <a:rPr dirty="0" sz="2450" spc="-30">
                <a:latin typeface="Garamond"/>
                <a:cs typeface="Garamond"/>
              </a:rPr>
              <a:t> </a:t>
            </a:r>
            <a:r>
              <a:rPr dirty="0" sz="2450" spc="-70">
                <a:latin typeface="Garamond"/>
                <a:cs typeface="Garamond"/>
              </a:rPr>
              <a:t>on</a:t>
            </a:r>
            <a:r>
              <a:rPr dirty="0" sz="2450" spc="-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momentum,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which </a:t>
            </a:r>
            <a:r>
              <a:rPr dirty="0" sz="2450">
                <a:latin typeface="Garamond"/>
                <a:cs typeface="Garamond"/>
              </a:rPr>
              <a:t>depends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velocity,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depends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reference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frame.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7540" cy="647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138295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4.3.</a:t>
            </a:r>
            <a:r>
              <a:rPr dirty="0" sz="1200" spc="28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WAVEFUNCTIONS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POSITION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PROBABILITIES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572770" algn="l"/>
              </a:tabLst>
            </a:pPr>
            <a:r>
              <a:rPr dirty="0" sz="1700" spc="85" b="1">
                <a:latin typeface="Book Antiqua"/>
                <a:cs typeface="Book Antiqua"/>
              </a:rPr>
              <a:t>4.3</a:t>
            </a:r>
            <a:r>
              <a:rPr dirty="0" sz="1700" b="1">
                <a:latin typeface="Book Antiqua"/>
                <a:cs typeface="Book Antiqua"/>
              </a:rPr>
              <a:t>	Wavefunctions</a:t>
            </a:r>
            <a:r>
              <a:rPr dirty="0" sz="1700" spc="430" b="1">
                <a:latin typeface="Book Antiqua"/>
                <a:cs typeface="Book Antiqua"/>
              </a:rPr>
              <a:t> </a:t>
            </a:r>
            <a:r>
              <a:rPr dirty="0" sz="1700" b="1">
                <a:latin typeface="Book Antiqua"/>
                <a:cs typeface="Book Antiqua"/>
              </a:rPr>
              <a:t>and</a:t>
            </a:r>
            <a:r>
              <a:rPr dirty="0" sz="1700" spc="434" b="1">
                <a:latin typeface="Book Antiqua"/>
                <a:cs typeface="Book Antiqua"/>
              </a:rPr>
              <a:t> </a:t>
            </a:r>
            <a:r>
              <a:rPr dirty="0" sz="1700" spc="55" b="1">
                <a:latin typeface="Book Antiqua"/>
                <a:cs typeface="Book Antiqua"/>
              </a:rPr>
              <a:t>Position</a:t>
            </a:r>
            <a:r>
              <a:rPr dirty="0" sz="1700" spc="430" b="1">
                <a:latin typeface="Book Antiqua"/>
                <a:cs typeface="Book Antiqua"/>
              </a:rPr>
              <a:t> </a:t>
            </a:r>
            <a:r>
              <a:rPr dirty="0" sz="1700" spc="40" b="1">
                <a:latin typeface="Book Antiqua"/>
                <a:cs typeface="Book Antiqua"/>
              </a:rPr>
              <a:t>Probabilities</a:t>
            </a:r>
            <a:endParaRPr sz="17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1376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4.3.</a:t>
            </a:r>
            <a:r>
              <a:rPr dirty="0" sz="1200" spc="28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WAVEFUNCTIONS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POSITION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PROBABILITIES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You</a:t>
            </a:r>
            <a:r>
              <a:rPr dirty="0" spc="220"/>
              <a:t> </a:t>
            </a:r>
            <a:r>
              <a:rPr dirty="0" spc="55"/>
              <a:t>are</a:t>
            </a:r>
            <a:r>
              <a:rPr dirty="0" spc="225"/>
              <a:t> </a:t>
            </a:r>
            <a:r>
              <a:rPr dirty="0"/>
              <a:t>most</a:t>
            </a:r>
            <a:r>
              <a:rPr dirty="0" spc="229"/>
              <a:t> </a:t>
            </a:r>
            <a:r>
              <a:rPr dirty="0"/>
              <a:t>likely</a:t>
            </a:r>
            <a:r>
              <a:rPr dirty="0" spc="225"/>
              <a:t> </a:t>
            </a:r>
            <a:r>
              <a:rPr dirty="0"/>
              <a:t>to</a:t>
            </a:r>
            <a:r>
              <a:rPr dirty="0" spc="225"/>
              <a:t> </a:t>
            </a:r>
            <a:r>
              <a:rPr dirty="0"/>
              <a:t>find</a:t>
            </a:r>
            <a:r>
              <a:rPr dirty="0" spc="229"/>
              <a:t> </a:t>
            </a:r>
            <a:r>
              <a:rPr dirty="0" spc="130"/>
              <a:t>a</a:t>
            </a:r>
            <a:r>
              <a:rPr dirty="0" spc="220"/>
              <a:t> </a:t>
            </a:r>
            <a:r>
              <a:rPr dirty="0" spc="50"/>
              <a:t>particle</a:t>
            </a:r>
            <a:r>
              <a:rPr dirty="0" spc="225"/>
              <a:t> </a:t>
            </a:r>
            <a:r>
              <a:rPr dirty="0"/>
              <a:t>in</a:t>
            </a:r>
            <a:r>
              <a:rPr dirty="0" spc="229"/>
              <a:t> </a:t>
            </a:r>
            <a:r>
              <a:rPr dirty="0" spc="130"/>
              <a:t>a</a:t>
            </a:r>
            <a:r>
              <a:rPr dirty="0" spc="225"/>
              <a:t> </a:t>
            </a:r>
            <a:r>
              <a:rPr dirty="0"/>
              <a:t>region</a:t>
            </a:r>
            <a:r>
              <a:rPr dirty="0" spc="229"/>
              <a:t> </a:t>
            </a:r>
            <a:r>
              <a:rPr dirty="0"/>
              <a:t>where</a:t>
            </a:r>
            <a:r>
              <a:rPr dirty="0" spc="225"/>
              <a:t> </a:t>
            </a:r>
            <a:r>
              <a:rPr dirty="0" spc="70"/>
              <a:t>its</a:t>
            </a:r>
            <a:r>
              <a:rPr dirty="0" spc="225"/>
              <a:t> </a:t>
            </a:r>
            <a:r>
              <a:rPr dirty="0" spc="-10"/>
              <a:t>wave- </a:t>
            </a:r>
            <a:r>
              <a:rPr dirty="0"/>
              <a:t>function</a:t>
            </a:r>
            <a:r>
              <a:rPr dirty="0" spc="200"/>
              <a:t> </a:t>
            </a:r>
            <a:r>
              <a:rPr dirty="0"/>
              <a:t>equals</a:t>
            </a:r>
            <a:r>
              <a:rPr dirty="0" spc="195"/>
              <a:t> </a:t>
            </a:r>
            <a:r>
              <a:rPr dirty="0" spc="75"/>
              <a:t>.</a:t>
            </a:r>
            <a:r>
              <a:rPr dirty="0" spc="-195"/>
              <a:t> </a:t>
            </a:r>
            <a:r>
              <a:rPr dirty="0" spc="75"/>
              <a:t>.</a:t>
            </a:r>
            <a:r>
              <a:rPr dirty="0" spc="-190"/>
              <a:t> </a:t>
            </a:r>
            <a:r>
              <a:rPr dirty="0" spc="75"/>
              <a:t>.</a:t>
            </a:r>
            <a:r>
              <a:rPr dirty="0" spc="-195"/>
              <a:t> </a:t>
            </a:r>
            <a:r>
              <a:rPr dirty="0"/>
              <a:t>(Choose</a:t>
            </a:r>
            <a:r>
              <a:rPr dirty="0" spc="20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042037"/>
            <a:ext cx="786130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 spc="-50">
                <a:latin typeface="Garamond"/>
                <a:cs typeface="Garamond"/>
              </a:rPr>
              <a:t>2</a:t>
            </a:r>
            <a:endParaRPr sz="2450">
              <a:latin typeface="Garamond"/>
              <a:cs typeface="Garamond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 spc="-50">
                <a:latin typeface="Garamond"/>
                <a:cs typeface="Garamond"/>
              </a:rPr>
              <a:t>0</a:t>
            </a:r>
            <a:endParaRPr sz="2450">
              <a:latin typeface="Garamond"/>
              <a:cs typeface="Garamond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382270" algn="l"/>
              </a:tabLst>
            </a:pPr>
            <a:r>
              <a:rPr dirty="0" sz="2450" spc="240">
                <a:latin typeface="Cambria"/>
                <a:cs typeface="Cambria"/>
              </a:rPr>
              <a:t>−</a:t>
            </a:r>
            <a:r>
              <a:rPr dirty="0" sz="2450" spc="240">
                <a:latin typeface="Garamond"/>
                <a:cs typeface="Garamond"/>
              </a:rPr>
              <a:t>5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1376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4.3.</a:t>
            </a:r>
            <a:r>
              <a:rPr dirty="0" sz="1200" spc="28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WAVEFUNCTIONS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POSITION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PROBABILITIES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You</a:t>
            </a:r>
            <a:r>
              <a:rPr dirty="0" spc="220"/>
              <a:t> </a:t>
            </a:r>
            <a:r>
              <a:rPr dirty="0" spc="55"/>
              <a:t>are</a:t>
            </a:r>
            <a:r>
              <a:rPr dirty="0" spc="225"/>
              <a:t> </a:t>
            </a:r>
            <a:r>
              <a:rPr dirty="0"/>
              <a:t>most</a:t>
            </a:r>
            <a:r>
              <a:rPr dirty="0" spc="229"/>
              <a:t> </a:t>
            </a:r>
            <a:r>
              <a:rPr dirty="0"/>
              <a:t>likely</a:t>
            </a:r>
            <a:r>
              <a:rPr dirty="0" spc="225"/>
              <a:t> </a:t>
            </a:r>
            <a:r>
              <a:rPr dirty="0"/>
              <a:t>to</a:t>
            </a:r>
            <a:r>
              <a:rPr dirty="0" spc="225"/>
              <a:t> </a:t>
            </a:r>
            <a:r>
              <a:rPr dirty="0"/>
              <a:t>find</a:t>
            </a:r>
            <a:r>
              <a:rPr dirty="0" spc="229"/>
              <a:t> </a:t>
            </a:r>
            <a:r>
              <a:rPr dirty="0" spc="130"/>
              <a:t>a</a:t>
            </a:r>
            <a:r>
              <a:rPr dirty="0" spc="220"/>
              <a:t> </a:t>
            </a:r>
            <a:r>
              <a:rPr dirty="0" spc="50"/>
              <a:t>particle</a:t>
            </a:r>
            <a:r>
              <a:rPr dirty="0" spc="225"/>
              <a:t> </a:t>
            </a:r>
            <a:r>
              <a:rPr dirty="0"/>
              <a:t>in</a:t>
            </a:r>
            <a:r>
              <a:rPr dirty="0" spc="229"/>
              <a:t> </a:t>
            </a:r>
            <a:r>
              <a:rPr dirty="0" spc="130"/>
              <a:t>a</a:t>
            </a:r>
            <a:r>
              <a:rPr dirty="0" spc="225"/>
              <a:t> </a:t>
            </a:r>
            <a:r>
              <a:rPr dirty="0"/>
              <a:t>region</a:t>
            </a:r>
            <a:r>
              <a:rPr dirty="0" spc="229"/>
              <a:t> </a:t>
            </a:r>
            <a:r>
              <a:rPr dirty="0"/>
              <a:t>where</a:t>
            </a:r>
            <a:r>
              <a:rPr dirty="0" spc="225"/>
              <a:t> </a:t>
            </a:r>
            <a:r>
              <a:rPr dirty="0" spc="70"/>
              <a:t>its</a:t>
            </a:r>
            <a:r>
              <a:rPr dirty="0" spc="225"/>
              <a:t> </a:t>
            </a:r>
            <a:r>
              <a:rPr dirty="0" spc="-10"/>
              <a:t>wave- </a:t>
            </a:r>
            <a:r>
              <a:rPr dirty="0"/>
              <a:t>function</a:t>
            </a:r>
            <a:r>
              <a:rPr dirty="0" spc="200"/>
              <a:t> </a:t>
            </a:r>
            <a:r>
              <a:rPr dirty="0"/>
              <a:t>equals</a:t>
            </a:r>
            <a:r>
              <a:rPr dirty="0" spc="195"/>
              <a:t> </a:t>
            </a:r>
            <a:r>
              <a:rPr dirty="0" spc="75"/>
              <a:t>.</a:t>
            </a:r>
            <a:r>
              <a:rPr dirty="0" spc="-195"/>
              <a:t> </a:t>
            </a:r>
            <a:r>
              <a:rPr dirty="0" spc="75"/>
              <a:t>.</a:t>
            </a:r>
            <a:r>
              <a:rPr dirty="0" spc="-190"/>
              <a:t> </a:t>
            </a:r>
            <a:r>
              <a:rPr dirty="0" spc="75"/>
              <a:t>.</a:t>
            </a:r>
            <a:r>
              <a:rPr dirty="0" spc="-195"/>
              <a:t> </a:t>
            </a:r>
            <a:r>
              <a:rPr dirty="0"/>
              <a:t>(Choose</a:t>
            </a:r>
            <a:r>
              <a:rPr dirty="0" spc="20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1844675" cy="216408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-50">
                <a:latin typeface="Garamond"/>
                <a:cs typeface="Garamond"/>
              </a:rPr>
              <a:t>2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-50">
                <a:latin typeface="Garamond"/>
                <a:cs typeface="Garamond"/>
              </a:rPr>
              <a:t>0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393700" algn="l"/>
              </a:tabLst>
            </a:pPr>
            <a:r>
              <a:rPr dirty="0" sz="2450" spc="240">
                <a:latin typeface="Cambria"/>
                <a:cs typeface="Cambria"/>
              </a:rPr>
              <a:t>−</a:t>
            </a:r>
            <a:r>
              <a:rPr dirty="0" sz="2450" spc="240">
                <a:latin typeface="Garamond"/>
                <a:cs typeface="Garamond"/>
              </a:rPr>
              <a:t>5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25">
                <a:latin typeface="Garamond"/>
                <a:cs typeface="Garamond"/>
              </a:rPr>
              <a:t>C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1376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4.3.</a:t>
            </a:r>
            <a:r>
              <a:rPr dirty="0" sz="1200" spc="28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WAVEFUNCTIONS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POSITION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PROBABILITIES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395"/>
              <a:t> </a:t>
            </a:r>
            <a:r>
              <a:rPr dirty="0"/>
              <a:t>probability</a:t>
            </a:r>
            <a:r>
              <a:rPr dirty="0" spc="400"/>
              <a:t> </a:t>
            </a:r>
            <a:r>
              <a:rPr dirty="0"/>
              <a:t>distribution</a:t>
            </a:r>
            <a:r>
              <a:rPr dirty="0" spc="395"/>
              <a:t> </a:t>
            </a:r>
            <a:r>
              <a:rPr dirty="0"/>
              <a:t>is</a:t>
            </a:r>
            <a:r>
              <a:rPr dirty="0" spc="395"/>
              <a:t> </a:t>
            </a:r>
            <a:r>
              <a:rPr dirty="0"/>
              <a:t>only</a:t>
            </a:r>
            <a:r>
              <a:rPr dirty="0" spc="400"/>
              <a:t> </a:t>
            </a:r>
            <a:r>
              <a:rPr dirty="0"/>
              <a:t>defined</a:t>
            </a:r>
            <a:r>
              <a:rPr dirty="0" spc="395"/>
              <a:t> </a:t>
            </a:r>
            <a:r>
              <a:rPr dirty="0" spc="145"/>
              <a:t>at</a:t>
            </a:r>
            <a:r>
              <a:rPr dirty="0" spc="395"/>
              <a:t> </a:t>
            </a:r>
            <a:r>
              <a:rPr dirty="0" spc="50" b="0" i="1">
                <a:latin typeface="Bookman Old Style"/>
                <a:cs typeface="Bookman Old Style"/>
              </a:rPr>
              <a:t>x</a:t>
            </a:r>
            <a:r>
              <a:rPr dirty="0" spc="360" b="0" i="1">
                <a:latin typeface="Bookman Old Style"/>
                <a:cs typeface="Bookman Old Style"/>
              </a:rPr>
              <a:t> </a:t>
            </a:r>
            <a:r>
              <a:rPr dirty="0" spc="130"/>
              <a:t>=</a:t>
            </a:r>
            <a:r>
              <a:rPr dirty="0" spc="480"/>
              <a:t> </a:t>
            </a:r>
            <a:r>
              <a:rPr dirty="0"/>
              <a:t>1,</a:t>
            </a:r>
            <a:r>
              <a:rPr dirty="0" spc="445"/>
              <a:t> </a:t>
            </a:r>
            <a:r>
              <a:rPr dirty="0" spc="50" b="0" i="1">
                <a:latin typeface="Bookman Old Style"/>
                <a:cs typeface="Bookman Old Style"/>
              </a:rPr>
              <a:t>x</a:t>
            </a:r>
            <a:r>
              <a:rPr dirty="0" spc="360" b="0" i="1">
                <a:latin typeface="Bookman Old Style"/>
                <a:cs typeface="Bookman Old Style"/>
              </a:rPr>
              <a:t> </a:t>
            </a:r>
            <a:r>
              <a:rPr dirty="0" spc="130"/>
              <a:t>=</a:t>
            </a:r>
            <a:r>
              <a:rPr dirty="0" spc="480"/>
              <a:t> </a:t>
            </a:r>
            <a:r>
              <a:rPr dirty="0"/>
              <a:t>2,</a:t>
            </a:r>
            <a:r>
              <a:rPr dirty="0" spc="445"/>
              <a:t> </a:t>
            </a:r>
            <a:r>
              <a:rPr dirty="0" spc="30"/>
              <a:t>and </a:t>
            </a:r>
            <a:r>
              <a:rPr dirty="0" spc="50" b="0" i="1">
                <a:latin typeface="Bookman Old Style"/>
                <a:cs typeface="Bookman Old Style"/>
              </a:rPr>
              <a:t>x</a:t>
            </a:r>
            <a:r>
              <a:rPr dirty="0" spc="-15" b="0" i="1">
                <a:latin typeface="Bookman Old Style"/>
                <a:cs typeface="Bookman Old Style"/>
              </a:rPr>
              <a:t> </a:t>
            </a:r>
            <a:r>
              <a:rPr dirty="0" spc="130"/>
              <a:t>=</a:t>
            </a:r>
            <a:r>
              <a:rPr dirty="0" spc="110"/>
              <a:t> </a:t>
            </a:r>
            <a:r>
              <a:rPr dirty="0"/>
              <a:t>3.</a:t>
            </a:r>
            <a:r>
              <a:rPr dirty="0" spc="450"/>
              <a:t> </a:t>
            </a:r>
            <a:r>
              <a:rPr dirty="0"/>
              <a:t>The</a:t>
            </a:r>
            <a:r>
              <a:rPr dirty="0" spc="155"/>
              <a:t> </a:t>
            </a:r>
            <a:r>
              <a:rPr dirty="0"/>
              <a:t>probabilities</a:t>
            </a:r>
            <a:r>
              <a:rPr dirty="0" spc="155"/>
              <a:t> </a:t>
            </a:r>
            <a:r>
              <a:rPr dirty="0"/>
              <a:t>of</a:t>
            </a:r>
            <a:r>
              <a:rPr dirty="0" spc="165"/>
              <a:t> </a:t>
            </a:r>
            <a:r>
              <a:rPr dirty="0" spc="50" b="0" i="1">
                <a:latin typeface="Bookman Old Style"/>
                <a:cs typeface="Bookman Old Style"/>
              </a:rPr>
              <a:t>x</a:t>
            </a:r>
            <a:r>
              <a:rPr dirty="0" spc="-15" b="0" i="1">
                <a:latin typeface="Bookman Old Style"/>
                <a:cs typeface="Bookman Old Style"/>
              </a:rPr>
              <a:t> </a:t>
            </a:r>
            <a:r>
              <a:rPr dirty="0" spc="130"/>
              <a:t>=</a:t>
            </a:r>
            <a:r>
              <a:rPr dirty="0" spc="110"/>
              <a:t> </a:t>
            </a:r>
            <a:r>
              <a:rPr dirty="0"/>
              <a:t>1</a:t>
            </a:r>
            <a:r>
              <a:rPr dirty="0" spc="160"/>
              <a:t> </a:t>
            </a:r>
            <a:r>
              <a:rPr dirty="0" spc="55"/>
              <a:t>and</a:t>
            </a:r>
            <a:r>
              <a:rPr dirty="0" spc="155"/>
              <a:t> </a:t>
            </a:r>
            <a:r>
              <a:rPr dirty="0" spc="50" b="0" i="1">
                <a:latin typeface="Bookman Old Style"/>
                <a:cs typeface="Bookman Old Style"/>
              </a:rPr>
              <a:t>x</a:t>
            </a:r>
            <a:r>
              <a:rPr dirty="0" spc="-15" b="0" i="1">
                <a:latin typeface="Bookman Old Style"/>
                <a:cs typeface="Bookman Old Style"/>
              </a:rPr>
              <a:t> </a:t>
            </a:r>
            <a:r>
              <a:rPr dirty="0" spc="130"/>
              <a:t>=</a:t>
            </a:r>
            <a:r>
              <a:rPr dirty="0" spc="110"/>
              <a:t> </a:t>
            </a:r>
            <a:r>
              <a:rPr dirty="0"/>
              <a:t>2</a:t>
            </a:r>
            <a:r>
              <a:rPr dirty="0" spc="160"/>
              <a:t> </a:t>
            </a:r>
            <a:r>
              <a:rPr dirty="0" spc="55"/>
              <a:t>are</a:t>
            </a:r>
            <a:r>
              <a:rPr dirty="0" spc="160"/>
              <a:t> </a:t>
            </a:r>
            <a:r>
              <a:rPr dirty="0"/>
              <a:t>both</a:t>
            </a:r>
            <a:r>
              <a:rPr dirty="0" spc="155"/>
              <a:t> </a:t>
            </a:r>
            <a:r>
              <a:rPr dirty="0"/>
              <a:t>1</a:t>
            </a:r>
            <a:r>
              <a:rPr dirty="0" b="0" i="1">
                <a:latin typeface="Bookman Old Style"/>
                <a:cs typeface="Bookman Old Style"/>
              </a:rPr>
              <a:t>/</a:t>
            </a:r>
            <a:r>
              <a:rPr dirty="0"/>
              <a:t>5.</a:t>
            </a:r>
            <a:r>
              <a:rPr dirty="0" spc="445"/>
              <a:t> </a:t>
            </a:r>
            <a:r>
              <a:rPr dirty="0"/>
              <a:t>If</a:t>
            </a:r>
            <a:r>
              <a:rPr dirty="0" spc="155"/>
              <a:t> </a:t>
            </a:r>
            <a:r>
              <a:rPr dirty="0" spc="-25"/>
              <a:t>the </a:t>
            </a:r>
            <a:r>
              <a:rPr dirty="0"/>
              <a:t>distribution</a:t>
            </a:r>
            <a:r>
              <a:rPr dirty="0" spc="310"/>
              <a:t> </a:t>
            </a:r>
            <a:r>
              <a:rPr dirty="0"/>
              <a:t>is</a:t>
            </a:r>
            <a:r>
              <a:rPr dirty="0" spc="305"/>
              <a:t> </a:t>
            </a:r>
            <a:r>
              <a:rPr dirty="0"/>
              <a:t>properly</a:t>
            </a:r>
            <a:r>
              <a:rPr dirty="0" spc="315"/>
              <a:t> </a:t>
            </a:r>
            <a:r>
              <a:rPr dirty="0"/>
              <a:t>normalized,</a:t>
            </a:r>
            <a:r>
              <a:rPr dirty="0" spc="310"/>
              <a:t> </a:t>
            </a:r>
            <a:r>
              <a:rPr dirty="0"/>
              <a:t>then</a:t>
            </a:r>
            <a:r>
              <a:rPr dirty="0" spc="310"/>
              <a:t> </a:t>
            </a:r>
            <a:r>
              <a:rPr dirty="0"/>
              <a:t>the</a:t>
            </a:r>
            <a:r>
              <a:rPr dirty="0" spc="315"/>
              <a:t> </a:t>
            </a:r>
            <a:r>
              <a:rPr dirty="0"/>
              <a:t>probability</a:t>
            </a:r>
            <a:r>
              <a:rPr dirty="0" spc="310"/>
              <a:t> </a:t>
            </a:r>
            <a:r>
              <a:rPr dirty="0"/>
              <a:t>of</a:t>
            </a:r>
            <a:r>
              <a:rPr dirty="0" spc="300"/>
              <a:t> </a:t>
            </a:r>
            <a:r>
              <a:rPr dirty="0" spc="50" b="0" i="1">
                <a:latin typeface="Bookman Old Style"/>
                <a:cs typeface="Bookman Old Style"/>
              </a:rPr>
              <a:t>x</a:t>
            </a:r>
            <a:r>
              <a:rPr dirty="0" spc="114" b="0" i="1">
                <a:latin typeface="Bookman Old Style"/>
                <a:cs typeface="Bookman Old Style"/>
              </a:rPr>
              <a:t> </a:t>
            </a:r>
            <a:r>
              <a:rPr dirty="0" spc="130"/>
              <a:t>=</a:t>
            </a:r>
            <a:r>
              <a:rPr dirty="0" spc="245"/>
              <a:t> </a:t>
            </a:r>
            <a:r>
              <a:rPr dirty="0" spc="-50"/>
              <a:t>3 </a:t>
            </a:r>
            <a:r>
              <a:rPr dirty="0"/>
              <a:t>is.</a:t>
            </a:r>
            <a:r>
              <a:rPr dirty="0" spc="-204"/>
              <a:t> </a:t>
            </a:r>
            <a:r>
              <a:rPr dirty="0" spc="75"/>
              <a:t>.</a:t>
            </a:r>
            <a:r>
              <a:rPr dirty="0" spc="-190"/>
              <a:t> </a:t>
            </a:r>
            <a:r>
              <a:rPr dirty="0" spc="75"/>
              <a:t>.</a:t>
            </a:r>
            <a:r>
              <a:rPr dirty="0" spc="-190"/>
              <a:t> </a:t>
            </a:r>
            <a:r>
              <a:rPr dirty="0"/>
              <a:t>(Choose</a:t>
            </a:r>
            <a:r>
              <a:rPr dirty="0" spc="204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801205"/>
            <a:ext cx="7593330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 spc="-25">
                <a:latin typeface="Garamond"/>
                <a:cs typeface="Garamond"/>
              </a:rPr>
              <a:t>1</a:t>
            </a:r>
            <a:r>
              <a:rPr dirty="0" sz="2450" spc="-25" b="0" i="1">
                <a:latin typeface="Bookman Old Style"/>
                <a:cs typeface="Bookman Old Style"/>
              </a:rPr>
              <a:t>/</a:t>
            </a:r>
            <a:r>
              <a:rPr dirty="0" sz="2450" spc="-25">
                <a:latin typeface="Garamond"/>
                <a:cs typeface="Garamond"/>
              </a:rPr>
              <a:t>5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25">
                <a:latin typeface="Garamond"/>
                <a:cs typeface="Garamond"/>
              </a:rPr>
              <a:t>2</a:t>
            </a:r>
            <a:r>
              <a:rPr dirty="0" sz="2450" spc="-25" b="0" i="1">
                <a:latin typeface="Bookman Old Style"/>
                <a:cs typeface="Bookman Old Style"/>
              </a:rPr>
              <a:t>/</a:t>
            </a:r>
            <a:r>
              <a:rPr dirty="0" sz="2450" spc="-25">
                <a:latin typeface="Garamond"/>
                <a:cs typeface="Garamond"/>
              </a:rPr>
              <a:t>5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25">
                <a:latin typeface="Garamond"/>
                <a:cs typeface="Garamond"/>
              </a:rPr>
              <a:t>3</a:t>
            </a:r>
            <a:r>
              <a:rPr dirty="0" sz="2450" spc="-25" b="0" i="1">
                <a:latin typeface="Bookman Old Style"/>
                <a:cs typeface="Bookman Old Style"/>
              </a:rPr>
              <a:t>/</a:t>
            </a:r>
            <a:r>
              <a:rPr dirty="0" sz="2450" spc="-25">
                <a:latin typeface="Garamond"/>
                <a:cs typeface="Garamond"/>
              </a:rPr>
              <a:t>5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There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not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enough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information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here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determine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85" b="0" i="1">
                <a:latin typeface="Bookman Old Style"/>
                <a:cs typeface="Bookman Old Style"/>
              </a:rPr>
              <a:t>P</a:t>
            </a:r>
            <a:r>
              <a:rPr dirty="0" sz="2450" spc="-365" b="0" i="1">
                <a:latin typeface="Bookman Old Style"/>
                <a:cs typeface="Bookman Old Style"/>
              </a:rPr>
              <a:t> </a:t>
            </a:r>
            <a:r>
              <a:rPr dirty="0" sz="2450" spc="70">
                <a:latin typeface="Garamond"/>
                <a:cs typeface="Garamond"/>
              </a:rPr>
              <a:t>(3).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1376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4.3.</a:t>
            </a:r>
            <a:r>
              <a:rPr dirty="0" sz="1200" spc="28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WAVEFUNCTIONS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POSITION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PROBABILITIES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395"/>
              <a:t> </a:t>
            </a:r>
            <a:r>
              <a:rPr dirty="0"/>
              <a:t>probability</a:t>
            </a:r>
            <a:r>
              <a:rPr dirty="0" spc="400"/>
              <a:t> </a:t>
            </a:r>
            <a:r>
              <a:rPr dirty="0"/>
              <a:t>distribution</a:t>
            </a:r>
            <a:r>
              <a:rPr dirty="0" spc="395"/>
              <a:t> </a:t>
            </a:r>
            <a:r>
              <a:rPr dirty="0"/>
              <a:t>is</a:t>
            </a:r>
            <a:r>
              <a:rPr dirty="0" spc="395"/>
              <a:t> </a:t>
            </a:r>
            <a:r>
              <a:rPr dirty="0"/>
              <a:t>only</a:t>
            </a:r>
            <a:r>
              <a:rPr dirty="0" spc="400"/>
              <a:t> </a:t>
            </a:r>
            <a:r>
              <a:rPr dirty="0"/>
              <a:t>defined</a:t>
            </a:r>
            <a:r>
              <a:rPr dirty="0" spc="395"/>
              <a:t> </a:t>
            </a:r>
            <a:r>
              <a:rPr dirty="0" spc="145"/>
              <a:t>at</a:t>
            </a:r>
            <a:r>
              <a:rPr dirty="0" spc="395"/>
              <a:t> </a:t>
            </a:r>
            <a:r>
              <a:rPr dirty="0" spc="50" b="0" i="1">
                <a:latin typeface="Bookman Old Style"/>
                <a:cs typeface="Bookman Old Style"/>
              </a:rPr>
              <a:t>x</a:t>
            </a:r>
            <a:r>
              <a:rPr dirty="0" spc="360" b="0" i="1">
                <a:latin typeface="Bookman Old Style"/>
                <a:cs typeface="Bookman Old Style"/>
              </a:rPr>
              <a:t> </a:t>
            </a:r>
            <a:r>
              <a:rPr dirty="0" spc="130"/>
              <a:t>=</a:t>
            </a:r>
            <a:r>
              <a:rPr dirty="0" spc="480"/>
              <a:t> </a:t>
            </a:r>
            <a:r>
              <a:rPr dirty="0"/>
              <a:t>1,</a:t>
            </a:r>
            <a:r>
              <a:rPr dirty="0" spc="445"/>
              <a:t> </a:t>
            </a:r>
            <a:r>
              <a:rPr dirty="0" spc="50" b="0" i="1">
                <a:latin typeface="Bookman Old Style"/>
                <a:cs typeface="Bookman Old Style"/>
              </a:rPr>
              <a:t>x</a:t>
            </a:r>
            <a:r>
              <a:rPr dirty="0" spc="360" b="0" i="1">
                <a:latin typeface="Bookman Old Style"/>
                <a:cs typeface="Bookman Old Style"/>
              </a:rPr>
              <a:t> </a:t>
            </a:r>
            <a:r>
              <a:rPr dirty="0" spc="130"/>
              <a:t>=</a:t>
            </a:r>
            <a:r>
              <a:rPr dirty="0" spc="480"/>
              <a:t> </a:t>
            </a:r>
            <a:r>
              <a:rPr dirty="0"/>
              <a:t>2,</a:t>
            </a:r>
            <a:r>
              <a:rPr dirty="0" spc="445"/>
              <a:t> </a:t>
            </a:r>
            <a:r>
              <a:rPr dirty="0" spc="30"/>
              <a:t>and </a:t>
            </a:r>
            <a:r>
              <a:rPr dirty="0" spc="50" b="0" i="1">
                <a:latin typeface="Bookman Old Style"/>
                <a:cs typeface="Bookman Old Style"/>
              </a:rPr>
              <a:t>x</a:t>
            </a:r>
            <a:r>
              <a:rPr dirty="0" spc="-15" b="0" i="1">
                <a:latin typeface="Bookman Old Style"/>
                <a:cs typeface="Bookman Old Style"/>
              </a:rPr>
              <a:t> </a:t>
            </a:r>
            <a:r>
              <a:rPr dirty="0" spc="130"/>
              <a:t>=</a:t>
            </a:r>
            <a:r>
              <a:rPr dirty="0" spc="110"/>
              <a:t> </a:t>
            </a:r>
            <a:r>
              <a:rPr dirty="0"/>
              <a:t>3.</a:t>
            </a:r>
            <a:r>
              <a:rPr dirty="0" spc="450"/>
              <a:t> </a:t>
            </a:r>
            <a:r>
              <a:rPr dirty="0"/>
              <a:t>The</a:t>
            </a:r>
            <a:r>
              <a:rPr dirty="0" spc="155"/>
              <a:t> </a:t>
            </a:r>
            <a:r>
              <a:rPr dirty="0"/>
              <a:t>probabilities</a:t>
            </a:r>
            <a:r>
              <a:rPr dirty="0" spc="155"/>
              <a:t> </a:t>
            </a:r>
            <a:r>
              <a:rPr dirty="0"/>
              <a:t>of</a:t>
            </a:r>
            <a:r>
              <a:rPr dirty="0" spc="165"/>
              <a:t> </a:t>
            </a:r>
            <a:r>
              <a:rPr dirty="0" spc="50" b="0" i="1">
                <a:latin typeface="Bookman Old Style"/>
                <a:cs typeface="Bookman Old Style"/>
              </a:rPr>
              <a:t>x</a:t>
            </a:r>
            <a:r>
              <a:rPr dirty="0" spc="-15" b="0" i="1">
                <a:latin typeface="Bookman Old Style"/>
                <a:cs typeface="Bookman Old Style"/>
              </a:rPr>
              <a:t> </a:t>
            </a:r>
            <a:r>
              <a:rPr dirty="0" spc="130"/>
              <a:t>=</a:t>
            </a:r>
            <a:r>
              <a:rPr dirty="0" spc="110"/>
              <a:t> </a:t>
            </a:r>
            <a:r>
              <a:rPr dirty="0"/>
              <a:t>1</a:t>
            </a:r>
            <a:r>
              <a:rPr dirty="0" spc="160"/>
              <a:t> </a:t>
            </a:r>
            <a:r>
              <a:rPr dirty="0" spc="55"/>
              <a:t>and</a:t>
            </a:r>
            <a:r>
              <a:rPr dirty="0" spc="155"/>
              <a:t> </a:t>
            </a:r>
            <a:r>
              <a:rPr dirty="0" spc="50" b="0" i="1">
                <a:latin typeface="Bookman Old Style"/>
                <a:cs typeface="Bookman Old Style"/>
              </a:rPr>
              <a:t>x</a:t>
            </a:r>
            <a:r>
              <a:rPr dirty="0" spc="-15" b="0" i="1">
                <a:latin typeface="Bookman Old Style"/>
                <a:cs typeface="Bookman Old Style"/>
              </a:rPr>
              <a:t> </a:t>
            </a:r>
            <a:r>
              <a:rPr dirty="0" spc="130"/>
              <a:t>=</a:t>
            </a:r>
            <a:r>
              <a:rPr dirty="0" spc="110"/>
              <a:t> </a:t>
            </a:r>
            <a:r>
              <a:rPr dirty="0"/>
              <a:t>2</a:t>
            </a:r>
            <a:r>
              <a:rPr dirty="0" spc="160"/>
              <a:t> </a:t>
            </a:r>
            <a:r>
              <a:rPr dirty="0" spc="55"/>
              <a:t>are</a:t>
            </a:r>
            <a:r>
              <a:rPr dirty="0" spc="160"/>
              <a:t> </a:t>
            </a:r>
            <a:r>
              <a:rPr dirty="0"/>
              <a:t>both</a:t>
            </a:r>
            <a:r>
              <a:rPr dirty="0" spc="155"/>
              <a:t> </a:t>
            </a:r>
            <a:r>
              <a:rPr dirty="0"/>
              <a:t>1</a:t>
            </a:r>
            <a:r>
              <a:rPr dirty="0" b="0" i="1">
                <a:latin typeface="Bookman Old Style"/>
                <a:cs typeface="Bookman Old Style"/>
              </a:rPr>
              <a:t>/</a:t>
            </a:r>
            <a:r>
              <a:rPr dirty="0"/>
              <a:t>5.</a:t>
            </a:r>
            <a:r>
              <a:rPr dirty="0" spc="445"/>
              <a:t> </a:t>
            </a:r>
            <a:r>
              <a:rPr dirty="0"/>
              <a:t>If</a:t>
            </a:r>
            <a:r>
              <a:rPr dirty="0" spc="155"/>
              <a:t> </a:t>
            </a:r>
            <a:r>
              <a:rPr dirty="0" spc="-25"/>
              <a:t>the </a:t>
            </a:r>
            <a:r>
              <a:rPr dirty="0"/>
              <a:t>distribution</a:t>
            </a:r>
            <a:r>
              <a:rPr dirty="0" spc="310"/>
              <a:t> </a:t>
            </a:r>
            <a:r>
              <a:rPr dirty="0"/>
              <a:t>is</a:t>
            </a:r>
            <a:r>
              <a:rPr dirty="0" spc="305"/>
              <a:t> </a:t>
            </a:r>
            <a:r>
              <a:rPr dirty="0"/>
              <a:t>properly</a:t>
            </a:r>
            <a:r>
              <a:rPr dirty="0" spc="315"/>
              <a:t> </a:t>
            </a:r>
            <a:r>
              <a:rPr dirty="0"/>
              <a:t>normalized,</a:t>
            </a:r>
            <a:r>
              <a:rPr dirty="0" spc="310"/>
              <a:t> </a:t>
            </a:r>
            <a:r>
              <a:rPr dirty="0"/>
              <a:t>then</a:t>
            </a:r>
            <a:r>
              <a:rPr dirty="0" spc="310"/>
              <a:t> </a:t>
            </a:r>
            <a:r>
              <a:rPr dirty="0"/>
              <a:t>the</a:t>
            </a:r>
            <a:r>
              <a:rPr dirty="0" spc="315"/>
              <a:t> </a:t>
            </a:r>
            <a:r>
              <a:rPr dirty="0"/>
              <a:t>probability</a:t>
            </a:r>
            <a:r>
              <a:rPr dirty="0" spc="310"/>
              <a:t> </a:t>
            </a:r>
            <a:r>
              <a:rPr dirty="0"/>
              <a:t>of</a:t>
            </a:r>
            <a:r>
              <a:rPr dirty="0" spc="300"/>
              <a:t> </a:t>
            </a:r>
            <a:r>
              <a:rPr dirty="0" spc="50" b="0" i="1">
                <a:latin typeface="Bookman Old Style"/>
                <a:cs typeface="Bookman Old Style"/>
              </a:rPr>
              <a:t>x</a:t>
            </a:r>
            <a:r>
              <a:rPr dirty="0" spc="114" b="0" i="1">
                <a:latin typeface="Bookman Old Style"/>
                <a:cs typeface="Bookman Old Style"/>
              </a:rPr>
              <a:t> </a:t>
            </a:r>
            <a:r>
              <a:rPr dirty="0" spc="130"/>
              <a:t>=</a:t>
            </a:r>
            <a:r>
              <a:rPr dirty="0" spc="245"/>
              <a:t> </a:t>
            </a:r>
            <a:r>
              <a:rPr dirty="0" spc="-50"/>
              <a:t>3 </a:t>
            </a:r>
            <a:r>
              <a:rPr dirty="0"/>
              <a:t>is.</a:t>
            </a:r>
            <a:r>
              <a:rPr dirty="0" spc="-204"/>
              <a:t> </a:t>
            </a:r>
            <a:r>
              <a:rPr dirty="0" spc="75"/>
              <a:t>.</a:t>
            </a:r>
            <a:r>
              <a:rPr dirty="0" spc="-190"/>
              <a:t> </a:t>
            </a:r>
            <a:r>
              <a:rPr dirty="0" spc="75"/>
              <a:t>.</a:t>
            </a:r>
            <a:r>
              <a:rPr dirty="0" spc="-190"/>
              <a:t> </a:t>
            </a:r>
            <a:r>
              <a:rPr dirty="0"/>
              <a:t>(Choose</a:t>
            </a:r>
            <a:r>
              <a:rPr dirty="0" spc="204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801205"/>
            <a:ext cx="7600950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-25">
                <a:latin typeface="Garamond"/>
                <a:cs typeface="Garamond"/>
              </a:rPr>
              <a:t>1</a:t>
            </a:r>
            <a:r>
              <a:rPr dirty="0" sz="2450" spc="-25" b="0" i="1">
                <a:latin typeface="Bookman Old Style"/>
                <a:cs typeface="Bookman Old Style"/>
              </a:rPr>
              <a:t>/</a:t>
            </a:r>
            <a:r>
              <a:rPr dirty="0" sz="2450" spc="-25">
                <a:latin typeface="Garamond"/>
                <a:cs typeface="Garamond"/>
              </a:rPr>
              <a:t>5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-25">
                <a:latin typeface="Garamond"/>
                <a:cs typeface="Garamond"/>
              </a:rPr>
              <a:t>2</a:t>
            </a:r>
            <a:r>
              <a:rPr dirty="0" sz="2450" spc="-25" b="0" i="1">
                <a:latin typeface="Bookman Old Style"/>
                <a:cs typeface="Bookman Old Style"/>
              </a:rPr>
              <a:t>/</a:t>
            </a:r>
            <a:r>
              <a:rPr dirty="0" sz="2450" spc="-25">
                <a:latin typeface="Garamond"/>
                <a:cs typeface="Garamond"/>
              </a:rPr>
              <a:t>5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-25">
                <a:latin typeface="Garamond"/>
                <a:cs typeface="Garamond"/>
              </a:rPr>
              <a:t>3</a:t>
            </a:r>
            <a:r>
              <a:rPr dirty="0" sz="2450" spc="-25" b="0" i="1">
                <a:latin typeface="Bookman Old Style"/>
                <a:cs typeface="Bookman Old Style"/>
              </a:rPr>
              <a:t>/</a:t>
            </a:r>
            <a:r>
              <a:rPr dirty="0" sz="2450" spc="-25">
                <a:latin typeface="Garamond"/>
                <a:cs typeface="Garamond"/>
              </a:rPr>
              <a:t>5</a:t>
            </a:r>
            <a:endParaRPr sz="2450">
              <a:latin typeface="Garamond"/>
              <a:cs typeface="Garamond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There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not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enough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information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here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determine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85" b="0" i="1">
                <a:latin typeface="Bookman Old Style"/>
                <a:cs typeface="Bookman Old Style"/>
              </a:rPr>
              <a:t>P</a:t>
            </a:r>
            <a:r>
              <a:rPr dirty="0" sz="2450" spc="-365" b="0" i="1">
                <a:latin typeface="Bookman Old Style"/>
                <a:cs typeface="Bookman Old Style"/>
              </a:rPr>
              <a:t> </a:t>
            </a:r>
            <a:r>
              <a:rPr dirty="0" sz="2450" spc="70">
                <a:latin typeface="Garamond"/>
                <a:cs typeface="Garamond"/>
              </a:rPr>
              <a:t>(3).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25">
                <a:latin typeface="Garamond"/>
                <a:cs typeface="Garamond"/>
              </a:rPr>
              <a:t>C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1376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4.3.</a:t>
            </a:r>
            <a:r>
              <a:rPr dirty="0" sz="1200" spc="28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WAVEFUNCTIONS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POSITION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PROBABILITIES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56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The</a:t>
            </a:r>
            <a:r>
              <a:rPr dirty="0" spc="180"/>
              <a:t> </a:t>
            </a:r>
            <a:r>
              <a:rPr dirty="0"/>
              <a:t>function</a:t>
            </a:r>
            <a:r>
              <a:rPr dirty="0" spc="185"/>
              <a:t> </a:t>
            </a:r>
            <a:r>
              <a:rPr dirty="0" spc="50" b="0" i="1">
                <a:latin typeface="Bookman Old Style"/>
                <a:cs typeface="Bookman Old Style"/>
              </a:rPr>
              <a:t>ψ</a:t>
            </a:r>
            <a:r>
              <a:rPr dirty="0" spc="50"/>
              <a:t>(</a:t>
            </a:r>
            <a:r>
              <a:rPr dirty="0" spc="50" b="0" i="1">
                <a:latin typeface="Bookman Old Style"/>
                <a:cs typeface="Bookman Old Style"/>
              </a:rPr>
              <a:t>x</a:t>
            </a:r>
            <a:r>
              <a:rPr dirty="0" spc="50"/>
              <a:t>)</a:t>
            </a:r>
            <a:r>
              <a:rPr dirty="0" spc="190"/>
              <a:t> </a:t>
            </a:r>
            <a:r>
              <a:rPr dirty="0"/>
              <a:t>is</a:t>
            </a:r>
            <a:r>
              <a:rPr dirty="0" spc="185"/>
              <a:t> </a:t>
            </a:r>
            <a:r>
              <a:rPr dirty="0"/>
              <a:t>continuous</a:t>
            </a:r>
            <a:r>
              <a:rPr dirty="0" spc="190"/>
              <a:t> </a:t>
            </a:r>
            <a:r>
              <a:rPr dirty="0"/>
              <a:t>over</a:t>
            </a:r>
            <a:r>
              <a:rPr dirty="0" spc="190"/>
              <a:t> </a:t>
            </a:r>
            <a:r>
              <a:rPr dirty="0"/>
              <a:t>the</a:t>
            </a:r>
            <a:r>
              <a:rPr dirty="0" spc="185"/>
              <a:t> </a:t>
            </a:r>
            <a:r>
              <a:rPr dirty="0"/>
              <a:t>entire</a:t>
            </a:r>
            <a:r>
              <a:rPr dirty="0" spc="190"/>
              <a:t> </a:t>
            </a:r>
            <a:r>
              <a:rPr dirty="0" spc="50"/>
              <a:t>real</a:t>
            </a:r>
            <a:r>
              <a:rPr dirty="0" spc="185"/>
              <a:t> </a:t>
            </a:r>
            <a:r>
              <a:rPr dirty="0"/>
              <a:t>number</a:t>
            </a:r>
            <a:r>
              <a:rPr dirty="0" spc="190"/>
              <a:t> </a:t>
            </a:r>
            <a:r>
              <a:rPr dirty="0" spc="-10"/>
              <a:t>line, </a:t>
            </a:r>
            <a:r>
              <a:rPr dirty="0" spc="55"/>
              <a:t>and</a:t>
            </a:r>
            <a:r>
              <a:rPr dirty="0" spc="145"/>
              <a:t> </a:t>
            </a:r>
            <a:r>
              <a:rPr dirty="0"/>
              <a:t>is</a:t>
            </a:r>
            <a:r>
              <a:rPr dirty="0" spc="155"/>
              <a:t> </a:t>
            </a:r>
            <a:r>
              <a:rPr dirty="0"/>
              <a:t>properly</a:t>
            </a:r>
            <a:r>
              <a:rPr dirty="0" spc="155"/>
              <a:t> </a:t>
            </a:r>
            <a:r>
              <a:rPr dirty="0"/>
              <a:t>normalized.</a:t>
            </a:r>
            <a:r>
              <a:rPr dirty="0" spc="470"/>
              <a:t> </a:t>
            </a:r>
            <a:r>
              <a:rPr dirty="0"/>
              <a:t>Which</a:t>
            </a:r>
            <a:r>
              <a:rPr dirty="0" spc="155"/>
              <a:t> </a:t>
            </a:r>
            <a:r>
              <a:rPr dirty="0"/>
              <a:t>of</a:t>
            </a:r>
            <a:r>
              <a:rPr dirty="0" spc="155"/>
              <a:t> </a:t>
            </a:r>
            <a:r>
              <a:rPr dirty="0"/>
              <a:t>the</a:t>
            </a:r>
            <a:r>
              <a:rPr dirty="0" spc="155"/>
              <a:t> </a:t>
            </a:r>
            <a:r>
              <a:rPr dirty="0" spc="-10"/>
              <a:t>following</a:t>
            </a:r>
            <a:r>
              <a:rPr dirty="0" spc="155"/>
              <a:t> </a:t>
            </a:r>
            <a:r>
              <a:rPr dirty="0"/>
              <a:t>must</a:t>
            </a:r>
            <a:r>
              <a:rPr dirty="0" spc="155"/>
              <a:t> </a:t>
            </a:r>
            <a:r>
              <a:rPr dirty="0"/>
              <a:t>be</a:t>
            </a:r>
            <a:r>
              <a:rPr dirty="0" spc="155"/>
              <a:t> </a:t>
            </a:r>
            <a:r>
              <a:rPr dirty="0" spc="70"/>
              <a:t>true? </a:t>
            </a:r>
            <a:r>
              <a:rPr dirty="0"/>
              <a:t>(Choose</a:t>
            </a:r>
            <a:r>
              <a:rPr dirty="0" spc="160"/>
              <a:t> </a:t>
            </a:r>
            <a:r>
              <a:rPr dirty="0" spc="75"/>
              <a:t>all</a:t>
            </a:r>
            <a:r>
              <a:rPr dirty="0" spc="160"/>
              <a:t> </a:t>
            </a:r>
            <a:r>
              <a:rPr dirty="0" spc="114"/>
              <a:t>that</a:t>
            </a:r>
            <a:r>
              <a:rPr dirty="0" spc="160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391186"/>
            <a:ext cx="322580" cy="1133475"/>
          </a:xfrm>
          <a:prstGeom prst="rect">
            <a:avLst/>
          </a:prstGeom>
        </p:spPr>
        <p:txBody>
          <a:bodyPr wrap="square" lIns="0" tIns="1924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15"/>
              </a:spcBef>
            </a:pPr>
            <a:r>
              <a:rPr dirty="0" sz="2450" spc="40">
                <a:latin typeface="Garamond"/>
                <a:cs typeface="Garamond"/>
              </a:rPr>
              <a:t>A.</a:t>
            </a:r>
            <a:endParaRPr sz="2450">
              <a:latin typeface="Garamond"/>
              <a:cs typeface="Garamond"/>
            </a:endParaRPr>
          </a:p>
          <a:p>
            <a:pPr marL="24765">
              <a:lnSpc>
                <a:spcPct val="100000"/>
              </a:lnSpc>
              <a:spcBef>
                <a:spcPts val="1420"/>
              </a:spcBef>
            </a:pPr>
            <a:r>
              <a:rPr dirty="0" sz="2450" spc="65">
                <a:latin typeface="Garamond"/>
                <a:cs typeface="Garamond"/>
              </a:rPr>
              <a:t>B.</a:t>
            </a:r>
            <a:endParaRPr sz="2450">
              <a:latin typeface="Garamond"/>
              <a:cs typeface="Garamond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090485" y="2313583"/>
            <a:ext cx="17399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135">
                <a:latin typeface="Yu Gothic"/>
                <a:cs typeface="Yu Gothic"/>
              </a:rPr>
              <a:t>J</a:t>
            </a:r>
            <a:endParaRPr sz="2450">
              <a:latin typeface="Yu Gothic"/>
              <a:cs typeface="Yu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0352" y="2467286"/>
            <a:ext cx="287655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260">
                <a:latin typeface="Cambria"/>
                <a:cs typeface="Cambria"/>
              </a:rPr>
              <a:t>∞</a:t>
            </a:r>
            <a:endParaRPr sz="2050">
              <a:latin typeface="Cambria"/>
              <a:cs typeface="Cambria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739049" y="2391186"/>
            <a:ext cx="1868805" cy="1133475"/>
          </a:xfrm>
          <a:prstGeom prst="rect">
            <a:avLst/>
          </a:prstGeom>
        </p:spPr>
        <p:txBody>
          <a:bodyPr wrap="square" lIns="0" tIns="19240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515"/>
              </a:spcBef>
            </a:pPr>
            <a:r>
              <a:rPr dirty="0" sz="2450" b="0" i="1">
                <a:latin typeface="Bookman Old Style"/>
                <a:cs typeface="Bookman Old Style"/>
              </a:rPr>
              <a:t>ψ</a:t>
            </a:r>
            <a:r>
              <a:rPr dirty="0" sz="2450">
                <a:latin typeface="Garamond"/>
                <a:cs typeface="Garamond"/>
              </a:rPr>
              <a:t>(</a:t>
            </a:r>
            <a:r>
              <a:rPr dirty="0" sz="2450" b="0" i="1">
                <a:latin typeface="Bookman Old Style"/>
                <a:cs typeface="Bookman Old Style"/>
              </a:rPr>
              <a:t>x</a:t>
            </a:r>
            <a:r>
              <a:rPr dirty="0" sz="2450">
                <a:latin typeface="Garamond"/>
                <a:cs typeface="Garamond"/>
              </a:rPr>
              <a:t>)</a:t>
            </a:r>
            <a:r>
              <a:rPr dirty="0" sz="2450" b="0" i="1">
                <a:latin typeface="Bookman Old Style"/>
                <a:cs typeface="Bookman Old Style"/>
              </a:rPr>
              <a:t>dx</a:t>
            </a:r>
            <a:r>
              <a:rPr dirty="0" sz="2450" spc="-70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55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1</a:t>
            </a:r>
            <a:endParaRPr sz="2450">
              <a:latin typeface="Garamond"/>
              <a:cs typeface="Garamond"/>
            </a:endParaRPr>
          </a:p>
          <a:p>
            <a:pPr marL="38100">
              <a:lnSpc>
                <a:spcPct val="100000"/>
              </a:lnSpc>
              <a:spcBef>
                <a:spcPts val="1420"/>
              </a:spcBef>
            </a:pPr>
            <a:r>
              <a:rPr dirty="0" sz="2450" spc="-10">
                <a:latin typeface="Cambria"/>
                <a:cs typeface="Cambria"/>
              </a:rPr>
              <a:t>|</a:t>
            </a:r>
            <a:r>
              <a:rPr dirty="0" sz="2450" spc="-10" b="0" i="1">
                <a:latin typeface="Bookman Old Style"/>
                <a:cs typeface="Bookman Old Style"/>
              </a:rPr>
              <a:t>ψ</a:t>
            </a:r>
            <a:r>
              <a:rPr dirty="0" sz="2450" spc="-10">
                <a:latin typeface="Cambria"/>
                <a:cs typeface="Cambria"/>
              </a:rPr>
              <a:t>|</a:t>
            </a:r>
            <a:r>
              <a:rPr dirty="0" baseline="24390" sz="3075" spc="-15">
                <a:latin typeface="Garamond"/>
                <a:cs typeface="Garamond"/>
              </a:rPr>
              <a:t>2</a:t>
            </a:r>
            <a:r>
              <a:rPr dirty="0" sz="2450" spc="-10">
                <a:latin typeface="Garamond"/>
                <a:cs typeface="Garamond"/>
              </a:rPr>
              <a:t>(</a:t>
            </a:r>
            <a:r>
              <a:rPr dirty="0" sz="2450" spc="-10" b="0" i="1">
                <a:latin typeface="Bookman Old Style"/>
                <a:cs typeface="Bookman Old Style"/>
              </a:rPr>
              <a:t>x</a:t>
            </a:r>
            <a:r>
              <a:rPr dirty="0" sz="2450" spc="-10">
                <a:latin typeface="Garamond"/>
                <a:cs typeface="Garamond"/>
              </a:rPr>
              <a:t>)</a:t>
            </a:r>
            <a:r>
              <a:rPr dirty="0" sz="2450" spc="-10" b="0" i="1">
                <a:latin typeface="Bookman Old Style"/>
                <a:cs typeface="Bookman Old Style"/>
              </a:rPr>
              <a:t>dx</a:t>
            </a:r>
            <a:r>
              <a:rPr dirty="0" sz="2450" spc="-100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1</a:t>
            </a:r>
            <a:endParaRPr sz="2450">
              <a:latin typeface="Garamond"/>
              <a:cs typeface="Garamond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090485" y="2867328"/>
            <a:ext cx="17399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135">
                <a:latin typeface="Yu Gothic"/>
                <a:cs typeface="Yu Gothic"/>
              </a:rPr>
              <a:t>J</a:t>
            </a:r>
            <a:endParaRPr sz="2450">
              <a:latin typeface="Yu Gothic"/>
              <a:cs typeface="Yu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239138" y="2728867"/>
            <a:ext cx="492125" cy="6324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2380"/>
              </a:lnSpc>
              <a:spcBef>
                <a:spcPts val="114"/>
              </a:spcBef>
            </a:pPr>
            <a:r>
              <a:rPr dirty="0" sz="2050" spc="360">
                <a:latin typeface="Cambria"/>
                <a:cs typeface="Cambria"/>
              </a:rPr>
              <a:t>−∞</a:t>
            </a:r>
            <a:endParaRPr sz="2050">
              <a:latin typeface="Cambria"/>
              <a:cs typeface="Cambria"/>
            </a:endParaRPr>
          </a:p>
          <a:p>
            <a:pPr marL="73660">
              <a:lnSpc>
                <a:spcPts val="2380"/>
              </a:lnSpc>
            </a:pPr>
            <a:r>
              <a:rPr dirty="0" sz="2050" spc="260">
                <a:latin typeface="Cambria"/>
                <a:cs typeface="Cambria"/>
              </a:rPr>
              <a:t>∞</a:t>
            </a:r>
            <a:endParaRPr sz="2050">
              <a:latin typeface="Cambria"/>
              <a:cs typeface="Cambria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239138" y="3282613"/>
            <a:ext cx="492125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360">
                <a:latin typeface="Cambria"/>
                <a:cs typeface="Cambria"/>
              </a:rPr>
              <a:t>−∞</a:t>
            </a:r>
            <a:endParaRPr sz="2050">
              <a:latin typeface="Cambria"/>
              <a:cs typeface="Cambria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702017" y="3674667"/>
            <a:ext cx="829754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</a:pPr>
            <a:r>
              <a:rPr dirty="0" sz="2450" spc="80">
                <a:latin typeface="Garamond"/>
                <a:cs typeface="Garamond"/>
              </a:rPr>
              <a:t>C.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>
                <a:latin typeface="Cambria"/>
                <a:cs typeface="Cambria"/>
              </a:rPr>
              <a:t>|</a:t>
            </a:r>
            <a:r>
              <a:rPr dirty="0" sz="2450" b="0" i="1">
                <a:latin typeface="Bookman Old Style"/>
                <a:cs typeface="Bookman Old Style"/>
              </a:rPr>
              <a:t>ψ</a:t>
            </a:r>
            <a:r>
              <a:rPr dirty="0" sz="2450">
                <a:latin typeface="Cambria"/>
                <a:cs typeface="Cambria"/>
              </a:rPr>
              <a:t>|</a:t>
            </a:r>
            <a:r>
              <a:rPr dirty="0" baseline="24390" sz="3075">
                <a:latin typeface="Garamond"/>
                <a:cs typeface="Garamond"/>
              </a:rPr>
              <a:t>2</a:t>
            </a:r>
            <a:r>
              <a:rPr dirty="0" sz="2450">
                <a:latin typeface="Garamond"/>
                <a:cs typeface="Garamond"/>
              </a:rPr>
              <a:t>(10)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gives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probability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finding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particle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10.</a:t>
            </a:r>
            <a:endParaRPr sz="2450">
              <a:latin typeface="Garamond"/>
              <a:cs typeface="Garamond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715137" y="4213960"/>
            <a:ext cx="32702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-25">
                <a:latin typeface="Garamond"/>
                <a:cs typeface="Garamond"/>
              </a:rPr>
              <a:t>D.</a:t>
            </a:r>
            <a:endParaRPr sz="2450">
              <a:latin typeface="Garamond"/>
              <a:cs typeface="Garamond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090485" y="3960379"/>
            <a:ext cx="17399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135">
                <a:latin typeface="Yu Gothic"/>
                <a:cs typeface="Yu Gothic"/>
              </a:rPr>
              <a:t>J</a:t>
            </a:r>
            <a:endParaRPr sz="2450">
              <a:latin typeface="Yu Gothic"/>
              <a:cs typeface="Yu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300352" y="4114082"/>
            <a:ext cx="457834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20">
                <a:latin typeface="Garamond"/>
                <a:cs typeface="Garamond"/>
              </a:rPr>
              <a:t>10</a:t>
            </a:r>
            <a:r>
              <a:rPr dirty="0" sz="2050" spc="-20" b="0" i="1">
                <a:latin typeface="Bookman Old Style"/>
                <a:cs typeface="Bookman Old Style"/>
              </a:rPr>
              <a:t>.</a:t>
            </a:r>
            <a:r>
              <a:rPr dirty="0" sz="2050" spc="-20">
                <a:latin typeface="Garamond"/>
                <a:cs typeface="Garamond"/>
              </a:rPr>
              <a:t>1</a:t>
            </a:r>
            <a:endParaRPr sz="2050">
              <a:latin typeface="Garamond"/>
              <a:cs typeface="Garamond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239138" y="4375664"/>
            <a:ext cx="26670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25">
                <a:latin typeface="Garamond"/>
                <a:cs typeface="Garamond"/>
              </a:rPr>
              <a:t>10</a:t>
            </a:r>
            <a:endParaRPr sz="2050">
              <a:latin typeface="Garamond"/>
              <a:cs typeface="Garamond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2178126" y="4152106"/>
            <a:ext cx="14605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50">
                <a:latin typeface="Garamond"/>
                <a:cs typeface="Garamond"/>
              </a:rPr>
              <a:t>2</a:t>
            </a:r>
            <a:endParaRPr sz="2050">
              <a:latin typeface="Garamond"/>
              <a:cs typeface="Garamond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791563" y="4213973"/>
            <a:ext cx="718058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414780" algn="l"/>
                <a:tab pos="2179320" algn="l"/>
                <a:tab pos="2735580" algn="l"/>
                <a:tab pos="4264660" algn="l"/>
                <a:tab pos="4651375" algn="l"/>
                <a:tab pos="5669915" algn="l"/>
                <a:tab pos="6226175" algn="l"/>
              </a:tabLst>
            </a:pPr>
            <a:r>
              <a:rPr dirty="0" sz="2450" spc="-10">
                <a:latin typeface="Cambria"/>
                <a:cs typeface="Cambria"/>
              </a:rPr>
              <a:t>|</a:t>
            </a:r>
            <a:r>
              <a:rPr dirty="0" sz="2450" spc="-10" b="0" i="1">
                <a:latin typeface="Bookman Old Style"/>
                <a:cs typeface="Bookman Old Style"/>
              </a:rPr>
              <a:t>ψ</a:t>
            </a:r>
            <a:r>
              <a:rPr dirty="0" sz="2450" spc="-10">
                <a:latin typeface="Cambria"/>
                <a:cs typeface="Cambria"/>
              </a:rPr>
              <a:t>|</a:t>
            </a:r>
            <a:r>
              <a:rPr dirty="0" sz="2450" spc="125">
                <a:latin typeface="Cambria"/>
                <a:cs typeface="Cambria"/>
              </a:rPr>
              <a:t> </a:t>
            </a:r>
            <a:r>
              <a:rPr dirty="0" sz="2450" spc="-10">
                <a:latin typeface="Garamond"/>
                <a:cs typeface="Garamond"/>
              </a:rPr>
              <a:t>(</a:t>
            </a:r>
            <a:r>
              <a:rPr dirty="0" sz="2450" spc="-10" b="0" i="1">
                <a:latin typeface="Bookman Old Style"/>
                <a:cs typeface="Bookman Old Style"/>
              </a:rPr>
              <a:t>x</a:t>
            </a:r>
            <a:r>
              <a:rPr dirty="0" sz="2450" spc="-10">
                <a:latin typeface="Garamond"/>
                <a:cs typeface="Garamond"/>
              </a:rPr>
              <a:t>)</a:t>
            </a:r>
            <a:r>
              <a:rPr dirty="0" sz="2450" spc="-10" b="0" i="1">
                <a:latin typeface="Bookman Old Style"/>
                <a:cs typeface="Bookman Old Style"/>
              </a:rPr>
              <a:t>dx</a:t>
            </a:r>
            <a:r>
              <a:rPr dirty="0" sz="2450" b="0" i="1">
                <a:latin typeface="Bookman Old Style"/>
                <a:cs typeface="Bookman Old Style"/>
              </a:rPr>
              <a:t>	</a:t>
            </a:r>
            <a:r>
              <a:rPr dirty="0" sz="2450" spc="-10">
                <a:latin typeface="Garamond"/>
                <a:cs typeface="Garamond"/>
              </a:rPr>
              <a:t>gives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the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probability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of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finding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the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5">
                <a:latin typeface="Garamond"/>
                <a:cs typeface="Garamond"/>
              </a:rPr>
              <a:t>particle</a:t>
            </a:r>
            <a:endParaRPr sz="2450">
              <a:latin typeface="Garamond"/>
              <a:cs typeface="Garamond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739813" y="4465185"/>
            <a:ext cx="7443470" cy="103822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63220">
              <a:lnSpc>
                <a:spcPct val="100000"/>
              </a:lnSpc>
              <a:spcBef>
                <a:spcPts val="1140"/>
              </a:spcBef>
            </a:pPr>
            <a:r>
              <a:rPr dirty="0" sz="2450">
                <a:latin typeface="Garamond"/>
                <a:cs typeface="Garamond"/>
              </a:rPr>
              <a:t>somewhere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between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-60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10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-5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10</a:t>
            </a:r>
            <a:r>
              <a:rPr dirty="0" sz="2450" spc="-10" b="0" i="1">
                <a:latin typeface="Bookman Old Style"/>
                <a:cs typeface="Bookman Old Style"/>
              </a:rPr>
              <a:t>.</a:t>
            </a:r>
            <a:r>
              <a:rPr dirty="0" sz="2450" spc="-10">
                <a:latin typeface="Garamond"/>
                <a:cs typeface="Garamond"/>
              </a:rPr>
              <a:t>1.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Garamond"/>
                <a:cs typeface="Garamond"/>
              </a:rPr>
              <a:t>E.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probability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finding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particle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-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10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zero.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1376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4.3.</a:t>
            </a:r>
            <a:r>
              <a:rPr dirty="0" sz="1200" spc="28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WAVEFUNCTIONS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POSITION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PROBABILITIES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56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The</a:t>
            </a:r>
            <a:r>
              <a:rPr dirty="0" spc="180"/>
              <a:t> </a:t>
            </a:r>
            <a:r>
              <a:rPr dirty="0"/>
              <a:t>function</a:t>
            </a:r>
            <a:r>
              <a:rPr dirty="0" spc="185"/>
              <a:t> </a:t>
            </a:r>
            <a:r>
              <a:rPr dirty="0" spc="50" b="0" i="1">
                <a:latin typeface="Bookman Old Style"/>
                <a:cs typeface="Bookman Old Style"/>
              </a:rPr>
              <a:t>ψ</a:t>
            </a:r>
            <a:r>
              <a:rPr dirty="0" spc="50"/>
              <a:t>(</a:t>
            </a:r>
            <a:r>
              <a:rPr dirty="0" spc="50" b="0" i="1">
                <a:latin typeface="Bookman Old Style"/>
                <a:cs typeface="Bookman Old Style"/>
              </a:rPr>
              <a:t>x</a:t>
            </a:r>
            <a:r>
              <a:rPr dirty="0" spc="50"/>
              <a:t>)</a:t>
            </a:r>
            <a:r>
              <a:rPr dirty="0" spc="190"/>
              <a:t> </a:t>
            </a:r>
            <a:r>
              <a:rPr dirty="0"/>
              <a:t>is</a:t>
            </a:r>
            <a:r>
              <a:rPr dirty="0" spc="185"/>
              <a:t> </a:t>
            </a:r>
            <a:r>
              <a:rPr dirty="0"/>
              <a:t>continuous</a:t>
            </a:r>
            <a:r>
              <a:rPr dirty="0" spc="190"/>
              <a:t> </a:t>
            </a:r>
            <a:r>
              <a:rPr dirty="0"/>
              <a:t>over</a:t>
            </a:r>
            <a:r>
              <a:rPr dirty="0" spc="190"/>
              <a:t> </a:t>
            </a:r>
            <a:r>
              <a:rPr dirty="0"/>
              <a:t>the</a:t>
            </a:r>
            <a:r>
              <a:rPr dirty="0" spc="185"/>
              <a:t> </a:t>
            </a:r>
            <a:r>
              <a:rPr dirty="0"/>
              <a:t>entire</a:t>
            </a:r>
            <a:r>
              <a:rPr dirty="0" spc="190"/>
              <a:t> </a:t>
            </a:r>
            <a:r>
              <a:rPr dirty="0" spc="50"/>
              <a:t>real</a:t>
            </a:r>
            <a:r>
              <a:rPr dirty="0" spc="185"/>
              <a:t> </a:t>
            </a:r>
            <a:r>
              <a:rPr dirty="0"/>
              <a:t>number</a:t>
            </a:r>
            <a:r>
              <a:rPr dirty="0" spc="190"/>
              <a:t> </a:t>
            </a:r>
            <a:r>
              <a:rPr dirty="0" spc="-10"/>
              <a:t>line, </a:t>
            </a:r>
            <a:r>
              <a:rPr dirty="0" spc="55"/>
              <a:t>and</a:t>
            </a:r>
            <a:r>
              <a:rPr dirty="0" spc="145"/>
              <a:t> </a:t>
            </a:r>
            <a:r>
              <a:rPr dirty="0"/>
              <a:t>is</a:t>
            </a:r>
            <a:r>
              <a:rPr dirty="0" spc="155"/>
              <a:t> </a:t>
            </a:r>
            <a:r>
              <a:rPr dirty="0"/>
              <a:t>properly</a:t>
            </a:r>
            <a:r>
              <a:rPr dirty="0" spc="155"/>
              <a:t> </a:t>
            </a:r>
            <a:r>
              <a:rPr dirty="0"/>
              <a:t>normalized.</a:t>
            </a:r>
            <a:r>
              <a:rPr dirty="0" spc="470"/>
              <a:t> </a:t>
            </a:r>
            <a:r>
              <a:rPr dirty="0"/>
              <a:t>Which</a:t>
            </a:r>
            <a:r>
              <a:rPr dirty="0" spc="155"/>
              <a:t> </a:t>
            </a:r>
            <a:r>
              <a:rPr dirty="0"/>
              <a:t>of</a:t>
            </a:r>
            <a:r>
              <a:rPr dirty="0" spc="155"/>
              <a:t> </a:t>
            </a:r>
            <a:r>
              <a:rPr dirty="0"/>
              <a:t>the</a:t>
            </a:r>
            <a:r>
              <a:rPr dirty="0" spc="155"/>
              <a:t> </a:t>
            </a:r>
            <a:r>
              <a:rPr dirty="0" spc="-10"/>
              <a:t>following</a:t>
            </a:r>
            <a:r>
              <a:rPr dirty="0" spc="155"/>
              <a:t> </a:t>
            </a:r>
            <a:r>
              <a:rPr dirty="0"/>
              <a:t>must</a:t>
            </a:r>
            <a:r>
              <a:rPr dirty="0" spc="155"/>
              <a:t> </a:t>
            </a:r>
            <a:r>
              <a:rPr dirty="0"/>
              <a:t>be</a:t>
            </a:r>
            <a:r>
              <a:rPr dirty="0" spc="155"/>
              <a:t> </a:t>
            </a:r>
            <a:r>
              <a:rPr dirty="0" spc="70"/>
              <a:t>true? </a:t>
            </a:r>
            <a:r>
              <a:rPr dirty="0"/>
              <a:t>(Choose</a:t>
            </a:r>
            <a:r>
              <a:rPr dirty="0" spc="160"/>
              <a:t> </a:t>
            </a:r>
            <a:r>
              <a:rPr dirty="0" spc="75"/>
              <a:t>all</a:t>
            </a:r>
            <a:r>
              <a:rPr dirty="0" spc="160"/>
              <a:t> </a:t>
            </a:r>
            <a:r>
              <a:rPr dirty="0" spc="114"/>
              <a:t>that</a:t>
            </a:r>
            <a:r>
              <a:rPr dirty="0" spc="160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391186"/>
            <a:ext cx="322580" cy="1133475"/>
          </a:xfrm>
          <a:prstGeom prst="rect">
            <a:avLst/>
          </a:prstGeom>
        </p:spPr>
        <p:txBody>
          <a:bodyPr wrap="square" lIns="0" tIns="1924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15"/>
              </a:spcBef>
            </a:pPr>
            <a:r>
              <a:rPr dirty="0" sz="2450" spc="40">
                <a:latin typeface="Garamond"/>
                <a:cs typeface="Garamond"/>
              </a:rPr>
              <a:t>A.</a:t>
            </a:r>
            <a:endParaRPr sz="2450">
              <a:latin typeface="Garamond"/>
              <a:cs typeface="Garamond"/>
            </a:endParaRPr>
          </a:p>
          <a:p>
            <a:pPr marL="24765">
              <a:lnSpc>
                <a:spcPct val="100000"/>
              </a:lnSpc>
              <a:spcBef>
                <a:spcPts val="1420"/>
              </a:spcBef>
            </a:pPr>
            <a:r>
              <a:rPr dirty="0" sz="2450" spc="65">
                <a:latin typeface="Garamond"/>
                <a:cs typeface="Garamond"/>
              </a:rPr>
              <a:t>B.</a:t>
            </a:r>
            <a:endParaRPr sz="2450">
              <a:latin typeface="Garamond"/>
              <a:cs typeface="Garamond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090485" y="2313583"/>
            <a:ext cx="17399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135">
                <a:latin typeface="Yu Gothic"/>
                <a:cs typeface="Yu Gothic"/>
              </a:rPr>
              <a:t>J</a:t>
            </a:r>
            <a:endParaRPr sz="2450">
              <a:latin typeface="Yu Gothic"/>
              <a:cs typeface="Yu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0352" y="2467286"/>
            <a:ext cx="287655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260">
                <a:latin typeface="Cambria"/>
                <a:cs typeface="Cambria"/>
              </a:rPr>
              <a:t>∞</a:t>
            </a:r>
            <a:endParaRPr sz="2050">
              <a:latin typeface="Cambria"/>
              <a:cs typeface="Cambria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739049" y="2391186"/>
            <a:ext cx="1868805" cy="1133475"/>
          </a:xfrm>
          <a:prstGeom prst="rect">
            <a:avLst/>
          </a:prstGeom>
        </p:spPr>
        <p:txBody>
          <a:bodyPr wrap="square" lIns="0" tIns="19240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515"/>
              </a:spcBef>
            </a:pPr>
            <a:r>
              <a:rPr dirty="0" sz="2450" b="0" i="1">
                <a:latin typeface="Bookman Old Style"/>
                <a:cs typeface="Bookman Old Style"/>
              </a:rPr>
              <a:t>ψ</a:t>
            </a:r>
            <a:r>
              <a:rPr dirty="0" sz="2450">
                <a:latin typeface="Garamond"/>
                <a:cs typeface="Garamond"/>
              </a:rPr>
              <a:t>(</a:t>
            </a:r>
            <a:r>
              <a:rPr dirty="0" sz="2450" b="0" i="1">
                <a:latin typeface="Bookman Old Style"/>
                <a:cs typeface="Bookman Old Style"/>
              </a:rPr>
              <a:t>x</a:t>
            </a:r>
            <a:r>
              <a:rPr dirty="0" sz="2450">
                <a:latin typeface="Garamond"/>
                <a:cs typeface="Garamond"/>
              </a:rPr>
              <a:t>)</a:t>
            </a:r>
            <a:r>
              <a:rPr dirty="0" sz="2450" b="0" i="1">
                <a:latin typeface="Bookman Old Style"/>
                <a:cs typeface="Bookman Old Style"/>
              </a:rPr>
              <a:t>dx</a:t>
            </a:r>
            <a:r>
              <a:rPr dirty="0" sz="2450" spc="-70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55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1</a:t>
            </a:r>
            <a:endParaRPr sz="2450">
              <a:latin typeface="Garamond"/>
              <a:cs typeface="Garamond"/>
            </a:endParaRPr>
          </a:p>
          <a:p>
            <a:pPr marL="38100">
              <a:lnSpc>
                <a:spcPct val="100000"/>
              </a:lnSpc>
              <a:spcBef>
                <a:spcPts val="1420"/>
              </a:spcBef>
            </a:pPr>
            <a:r>
              <a:rPr dirty="0" sz="2450" spc="-10">
                <a:latin typeface="Cambria"/>
                <a:cs typeface="Cambria"/>
              </a:rPr>
              <a:t>|</a:t>
            </a:r>
            <a:r>
              <a:rPr dirty="0" sz="2450" spc="-10" b="0" i="1">
                <a:latin typeface="Bookman Old Style"/>
                <a:cs typeface="Bookman Old Style"/>
              </a:rPr>
              <a:t>ψ</a:t>
            </a:r>
            <a:r>
              <a:rPr dirty="0" sz="2450" spc="-10">
                <a:latin typeface="Cambria"/>
                <a:cs typeface="Cambria"/>
              </a:rPr>
              <a:t>|</a:t>
            </a:r>
            <a:r>
              <a:rPr dirty="0" baseline="24390" sz="3075" spc="-15">
                <a:latin typeface="Garamond"/>
                <a:cs typeface="Garamond"/>
              </a:rPr>
              <a:t>2</a:t>
            </a:r>
            <a:r>
              <a:rPr dirty="0" sz="2450" spc="-10">
                <a:latin typeface="Garamond"/>
                <a:cs typeface="Garamond"/>
              </a:rPr>
              <a:t>(</a:t>
            </a:r>
            <a:r>
              <a:rPr dirty="0" sz="2450" spc="-10" b="0" i="1">
                <a:latin typeface="Bookman Old Style"/>
                <a:cs typeface="Bookman Old Style"/>
              </a:rPr>
              <a:t>x</a:t>
            </a:r>
            <a:r>
              <a:rPr dirty="0" sz="2450" spc="-10">
                <a:latin typeface="Garamond"/>
                <a:cs typeface="Garamond"/>
              </a:rPr>
              <a:t>)</a:t>
            </a:r>
            <a:r>
              <a:rPr dirty="0" sz="2450" spc="-10" b="0" i="1">
                <a:latin typeface="Bookman Old Style"/>
                <a:cs typeface="Bookman Old Style"/>
              </a:rPr>
              <a:t>dx</a:t>
            </a:r>
            <a:r>
              <a:rPr dirty="0" sz="2450" spc="-100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1</a:t>
            </a:r>
            <a:endParaRPr sz="2450">
              <a:latin typeface="Garamond"/>
              <a:cs typeface="Garamond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090485" y="2867328"/>
            <a:ext cx="17399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135">
                <a:latin typeface="Yu Gothic"/>
                <a:cs typeface="Yu Gothic"/>
              </a:rPr>
              <a:t>J</a:t>
            </a:r>
            <a:endParaRPr sz="2450">
              <a:latin typeface="Yu Gothic"/>
              <a:cs typeface="Yu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239138" y="2728867"/>
            <a:ext cx="492125" cy="6324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2380"/>
              </a:lnSpc>
              <a:spcBef>
                <a:spcPts val="114"/>
              </a:spcBef>
            </a:pPr>
            <a:r>
              <a:rPr dirty="0" sz="2050" spc="360">
                <a:latin typeface="Cambria"/>
                <a:cs typeface="Cambria"/>
              </a:rPr>
              <a:t>−∞</a:t>
            </a:r>
            <a:endParaRPr sz="2050">
              <a:latin typeface="Cambria"/>
              <a:cs typeface="Cambria"/>
            </a:endParaRPr>
          </a:p>
          <a:p>
            <a:pPr marL="73660">
              <a:lnSpc>
                <a:spcPts val="2380"/>
              </a:lnSpc>
            </a:pPr>
            <a:r>
              <a:rPr dirty="0" sz="2050" spc="260">
                <a:latin typeface="Cambria"/>
                <a:cs typeface="Cambria"/>
              </a:rPr>
              <a:t>∞</a:t>
            </a:r>
            <a:endParaRPr sz="2050">
              <a:latin typeface="Cambria"/>
              <a:cs typeface="Cambria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239138" y="3282613"/>
            <a:ext cx="492125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360">
                <a:latin typeface="Cambria"/>
                <a:cs typeface="Cambria"/>
              </a:rPr>
              <a:t>−∞</a:t>
            </a:r>
            <a:endParaRPr sz="2050">
              <a:latin typeface="Cambria"/>
              <a:cs typeface="Cambria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702017" y="3674667"/>
            <a:ext cx="829754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</a:pPr>
            <a:r>
              <a:rPr dirty="0" sz="2450" spc="80">
                <a:latin typeface="Garamond"/>
                <a:cs typeface="Garamond"/>
              </a:rPr>
              <a:t>C.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>
                <a:latin typeface="Cambria"/>
                <a:cs typeface="Cambria"/>
              </a:rPr>
              <a:t>|</a:t>
            </a:r>
            <a:r>
              <a:rPr dirty="0" sz="2450" b="0" i="1">
                <a:latin typeface="Bookman Old Style"/>
                <a:cs typeface="Bookman Old Style"/>
              </a:rPr>
              <a:t>ψ</a:t>
            </a:r>
            <a:r>
              <a:rPr dirty="0" sz="2450">
                <a:latin typeface="Cambria"/>
                <a:cs typeface="Cambria"/>
              </a:rPr>
              <a:t>|</a:t>
            </a:r>
            <a:r>
              <a:rPr dirty="0" baseline="24390" sz="3075">
                <a:latin typeface="Garamond"/>
                <a:cs typeface="Garamond"/>
              </a:rPr>
              <a:t>2</a:t>
            </a:r>
            <a:r>
              <a:rPr dirty="0" sz="2450">
                <a:latin typeface="Garamond"/>
                <a:cs typeface="Garamond"/>
              </a:rPr>
              <a:t>(10)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gives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probability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finding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particle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10.</a:t>
            </a:r>
            <a:endParaRPr sz="2450">
              <a:latin typeface="Garamond"/>
              <a:cs typeface="Garamond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715137" y="4213960"/>
            <a:ext cx="32702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-25">
                <a:latin typeface="Garamond"/>
                <a:cs typeface="Garamond"/>
              </a:rPr>
              <a:t>D.</a:t>
            </a:r>
            <a:endParaRPr sz="2450">
              <a:latin typeface="Garamond"/>
              <a:cs typeface="Garamond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090485" y="3960379"/>
            <a:ext cx="17399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135">
                <a:latin typeface="Yu Gothic"/>
                <a:cs typeface="Yu Gothic"/>
              </a:rPr>
              <a:t>J</a:t>
            </a:r>
            <a:endParaRPr sz="2450">
              <a:latin typeface="Yu Gothic"/>
              <a:cs typeface="Yu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300352" y="4114082"/>
            <a:ext cx="457834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20">
                <a:latin typeface="Garamond"/>
                <a:cs typeface="Garamond"/>
              </a:rPr>
              <a:t>10</a:t>
            </a:r>
            <a:r>
              <a:rPr dirty="0" sz="2050" spc="-20" b="0" i="1">
                <a:latin typeface="Bookman Old Style"/>
                <a:cs typeface="Bookman Old Style"/>
              </a:rPr>
              <a:t>.</a:t>
            </a:r>
            <a:r>
              <a:rPr dirty="0" sz="2050" spc="-20">
                <a:latin typeface="Garamond"/>
                <a:cs typeface="Garamond"/>
              </a:rPr>
              <a:t>1</a:t>
            </a:r>
            <a:endParaRPr sz="2050">
              <a:latin typeface="Garamond"/>
              <a:cs typeface="Garamond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239138" y="4375664"/>
            <a:ext cx="26670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25">
                <a:latin typeface="Garamond"/>
                <a:cs typeface="Garamond"/>
              </a:rPr>
              <a:t>10</a:t>
            </a:r>
            <a:endParaRPr sz="2050">
              <a:latin typeface="Garamond"/>
              <a:cs typeface="Garamond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2178126" y="4152106"/>
            <a:ext cx="14605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50">
                <a:latin typeface="Garamond"/>
                <a:cs typeface="Garamond"/>
              </a:rPr>
              <a:t>2</a:t>
            </a:r>
            <a:endParaRPr sz="2050">
              <a:latin typeface="Garamond"/>
              <a:cs typeface="Garamond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791563" y="4213973"/>
            <a:ext cx="718058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414780" algn="l"/>
                <a:tab pos="2179320" algn="l"/>
                <a:tab pos="2735580" algn="l"/>
                <a:tab pos="4264660" algn="l"/>
                <a:tab pos="4651375" algn="l"/>
                <a:tab pos="5669915" algn="l"/>
                <a:tab pos="6226175" algn="l"/>
              </a:tabLst>
            </a:pPr>
            <a:r>
              <a:rPr dirty="0" sz="2450" spc="-10">
                <a:latin typeface="Cambria"/>
                <a:cs typeface="Cambria"/>
              </a:rPr>
              <a:t>|</a:t>
            </a:r>
            <a:r>
              <a:rPr dirty="0" sz="2450" spc="-10" b="0" i="1">
                <a:latin typeface="Bookman Old Style"/>
                <a:cs typeface="Bookman Old Style"/>
              </a:rPr>
              <a:t>ψ</a:t>
            </a:r>
            <a:r>
              <a:rPr dirty="0" sz="2450" spc="-10">
                <a:latin typeface="Cambria"/>
                <a:cs typeface="Cambria"/>
              </a:rPr>
              <a:t>|</a:t>
            </a:r>
            <a:r>
              <a:rPr dirty="0" sz="2450" spc="125">
                <a:latin typeface="Cambria"/>
                <a:cs typeface="Cambria"/>
              </a:rPr>
              <a:t> </a:t>
            </a:r>
            <a:r>
              <a:rPr dirty="0" sz="2450" spc="-10">
                <a:latin typeface="Garamond"/>
                <a:cs typeface="Garamond"/>
              </a:rPr>
              <a:t>(</a:t>
            </a:r>
            <a:r>
              <a:rPr dirty="0" sz="2450" spc="-10" b="0" i="1">
                <a:latin typeface="Bookman Old Style"/>
                <a:cs typeface="Bookman Old Style"/>
              </a:rPr>
              <a:t>x</a:t>
            </a:r>
            <a:r>
              <a:rPr dirty="0" sz="2450" spc="-10">
                <a:latin typeface="Garamond"/>
                <a:cs typeface="Garamond"/>
              </a:rPr>
              <a:t>)</a:t>
            </a:r>
            <a:r>
              <a:rPr dirty="0" sz="2450" spc="-10" b="0" i="1">
                <a:latin typeface="Bookman Old Style"/>
                <a:cs typeface="Bookman Old Style"/>
              </a:rPr>
              <a:t>dx</a:t>
            </a:r>
            <a:r>
              <a:rPr dirty="0" sz="2450" b="0" i="1">
                <a:latin typeface="Bookman Old Style"/>
                <a:cs typeface="Bookman Old Style"/>
              </a:rPr>
              <a:t>	</a:t>
            </a:r>
            <a:r>
              <a:rPr dirty="0" sz="2450" spc="-10">
                <a:latin typeface="Garamond"/>
                <a:cs typeface="Garamond"/>
              </a:rPr>
              <a:t>gives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the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probability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of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finding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the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5">
                <a:latin typeface="Garamond"/>
                <a:cs typeface="Garamond"/>
              </a:rPr>
              <a:t>particle</a:t>
            </a:r>
            <a:endParaRPr sz="2450">
              <a:latin typeface="Garamond"/>
              <a:cs typeface="Garamond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707758" y="4465185"/>
            <a:ext cx="7475855" cy="165798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970">
              <a:lnSpc>
                <a:spcPct val="100000"/>
              </a:lnSpc>
              <a:spcBef>
                <a:spcPts val="1140"/>
              </a:spcBef>
            </a:pPr>
            <a:r>
              <a:rPr dirty="0" sz="2450">
                <a:latin typeface="Garamond"/>
                <a:cs typeface="Garamond"/>
              </a:rPr>
              <a:t>somewhere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between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-60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10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-5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10</a:t>
            </a:r>
            <a:r>
              <a:rPr dirty="0" sz="2450" spc="-10" b="0" i="1">
                <a:latin typeface="Bookman Old Style"/>
                <a:cs typeface="Bookman Old Style"/>
              </a:rPr>
              <a:t>.</a:t>
            </a:r>
            <a:r>
              <a:rPr dirty="0" sz="2450" spc="-10">
                <a:latin typeface="Garamond"/>
                <a:cs typeface="Garamond"/>
              </a:rPr>
              <a:t>1.</a:t>
            </a:r>
            <a:endParaRPr sz="2450">
              <a:latin typeface="Garamond"/>
              <a:cs typeface="Garamond"/>
            </a:endParaRPr>
          </a:p>
          <a:p>
            <a:pPr marL="4445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Garamond"/>
                <a:cs typeface="Garamond"/>
              </a:rPr>
              <a:t>E.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probability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finding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particle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-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10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zero.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90">
                <a:latin typeface="Garamond"/>
                <a:cs typeface="Garamond"/>
              </a:rPr>
              <a:t>B,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D,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E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1376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4.3.</a:t>
            </a:r>
            <a:r>
              <a:rPr dirty="0" sz="1200" spc="28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WAVEFUNCTIONS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POSITION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PROBABILITIES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Which</a:t>
            </a:r>
            <a:r>
              <a:rPr dirty="0" spc="305"/>
              <a:t> </a:t>
            </a:r>
            <a:r>
              <a:rPr dirty="0"/>
              <a:t>of</a:t>
            </a:r>
            <a:r>
              <a:rPr dirty="0" spc="305"/>
              <a:t> </a:t>
            </a:r>
            <a:r>
              <a:rPr dirty="0"/>
              <a:t>the</a:t>
            </a:r>
            <a:r>
              <a:rPr dirty="0" spc="305"/>
              <a:t> </a:t>
            </a:r>
            <a:r>
              <a:rPr dirty="0"/>
              <a:t>following</a:t>
            </a:r>
            <a:r>
              <a:rPr dirty="0" spc="305"/>
              <a:t> </a:t>
            </a:r>
            <a:r>
              <a:rPr dirty="0"/>
              <a:t>could</a:t>
            </a:r>
            <a:r>
              <a:rPr dirty="0" spc="305"/>
              <a:t> </a:t>
            </a:r>
            <a:r>
              <a:rPr dirty="0"/>
              <a:t>be</a:t>
            </a:r>
            <a:r>
              <a:rPr dirty="0" spc="305"/>
              <a:t> </a:t>
            </a:r>
            <a:r>
              <a:rPr dirty="0"/>
              <a:t>the</a:t>
            </a:r>
            <a:r>
              <a:rPr dirty="0" spc="305"/>
              <a:t> </a:t>
            </a:r>
            <a:r>
              <a:rPr dirty="0"/>
              <a:t>wavefunction</a:t>
            </a:r>
            <a:r>
              <a:rPr dirty="0" spc="305"/>
              <a:t> </a:t>
            </a:r>
            <a:r>
              <a:rPr dirty="0"/>
              <a:t>of</a:t>
            </a:r>
            <a:r>
              <a:rPr dirty="0" spc="305"/>
              <a:t> </a:t>
            </a:r>
            <a:r>
              <a:rPr dirty="0" spc="130"/>
              <a:t>a</a:t>
            </a:r>
            <a:r>
              <a:rPr dirty="0" spc="305"/>
              <a:t> </a:t>
            </a:r>
            <a:r>
              <a:rPr dirty="0" spc="55"/>
              <a:t>particle?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963293" y="1588374"/>
            <a:ext cx="2012314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>
                <a:latin typeface="Garamond"/>
                <a:cs typeface="Garamond"/>
              </a:rPr>
              <a:t>Choose</a:t>
            </a:r>
            <a:r>
              <a:rPr dirty="0" sz="2450" spc="305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all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 spc="95">
                <a:latin typeface="Garamond"/>
                <a:cs typeface="Garamond"/>
              </a:rPr>
              <a:t>that</a:t>
            </a:r>
            <a:endParaRPr sz="2450">
              <a:latin typeface="Garamond"/>
              <a:cs typeface="Garamond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693419" y="1588374"/>
            <a:ext cx="6105525" cy="187134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100" marR="30480">
              <a:lnSpc>
                <a:spcPct val="101699"/>
              </a:lnSpc>
              <a:spcBef>
                <a:spcPts val="75"/>
              </a:spcBef>
              <a:tabLst>
                <a:tab pos="2119630" algn="l"/>
                <a:tab pos="2580005" algn="l"/>
                <a:tab pos="3537585" algn="l"/>
              </a:tabLst>
            </a:pPr>
            <a:r>
              <a:rPr dirty="0" sz="2450" spc="65">
                <a:latin typeface="Garamond"/>
                <a:cs typeface="Garamond"/>
              </a:rPr>
              <a:t>(The</a:t>
            </a:r>
            <a:r>
              <a:rPr dirty="0" sz="2450" spc="38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letters</a:t>
            </a:r>
            <a:r>
              <a:rPr dirty="0" sz="2450" spc="370">
                <a:latin typeface="Garamond"/>
                <a:cs typeface="Garamond"/>
              </a:rPr>
              <a:t> </a:t>
            </a:r>
            <a:r>
              <a:rPr dirty="0" sz="2450" spc="60" b="0" i="1">
                <a:latin typeface="Bookman Old Style"/>
                <a:cs typeface="Bookman Old Style"/>
              </a:rPr>
              <a:t>A</a:t>
            </a:r>
            <a:r>
              <a:rPr dirty="0" sz="2450" spc="60">
                <a:latin typeface="Garamond"/>
                <a:cs typeface="Garamond"/>
              </a:rPr>
              <a:t>,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110" b="0" i="1">
                <a:latin typeface="Bookman Old Style"/>
                <a:cs typeface="Bookman Old Style"/>
              </a:rPr>
              <a:t>B</a:t>
            </a:r>
            <a:r>
              <a:rPr dirty="0" sz="2450" spc="110">
                <a:latin typeface="Garamond"/>
                <a:cs typeface="Garamond"/>
              </a:rPr>
              <a:t>,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360">
                <a:latin typeface="Garamond"/>
                <a:cs typeface="Garamond"/>
              </a:rPr>
              <a:t> </a:t>
            </a:r>
            <a:r>
              <a:rPr dirty="0" sz="2450" spc="-60" b="0" i="1">
                <a:latin typeface="Bookman Old Style"/>
                <a:cs typeface="Bookman Old Style"/>
              </a:rPr>
              <a:t>C</a:t>
            </a:r>
            <a:r>
              <a:rPr dirty="0" sz="2450" b="0" i="1">
                <a:latin typeface="Bookman Old Style"/>
                <a:cs typeface="Bookman Old Style"/>
              </a:rPr>
              <a:t>	</a:t>
            </a:r>
            <a:r>
              <a:rPr dirty="0" sz="2450">
                <a:latin typeface="Garamond"/>
                <a:cs typeface="Garamond"/>
              </a:rPr>
              <a:t>represent</a:t>
            </a:r>
            <a:r>
              <a:rPr dirty="0" sz="2450" spc="53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constants. </a:t>
            </a:r>
            <a:r>
              <a:rPr dirty="0" sz="2450" spc="50">
                <a:latin typeface="Garamond"/>
                <a:cs typeface="Garamond"/>
              </a:rPr>
              <a:t>apply.)</a:t>
            </a:r>
            <a:endParaRPr sz="2450">
              <a:latin typeface="Garamond"/>
              <a:cs typeface="Garamond"/>
            </a:endParaRPr>
          </a:p>
          <a:p>
            <a:pPr marL="408305" indent="-370205">
              <a:lnSpc>
                <a:spcPct val="100000"/>
              </a:lnSpc>
              <a:spcBef>
                <a:spcPts val="1645"/>
              </a:spcBef>
              <a:buFont typeface="Garamond"/>
              <a:buAutoNum type="alphaUcPeriod"/>
              <a:tabLst>
                <a:tab pos="408305" algn="l"/>
              </a:tabLst>
            </a:pPr>
            <a:r>
              <a:rPr dirty="0" sz="2450" spc="50" b="0" i="1">
                <a:latin typeface="Bookman Old Style"/>
                <a:cs typeface="Bookman Old Style"/>
              </a:rPr>
              <a:t>ψ</a:t>
            </a:r>
            <a:r>
              <a:rPr dirty="0" sz="2450" spc="50">
                <a:latin typeface="Garamond"/>
                <a:cs typeface="Garamond"/>
              </a:rPr>
              <a:t>(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50">
                <a:latin typeface="Garamond"/>
                <a:cs typeface="Garamond"/>
              </a:rPr>
              <a:t>)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Ax</a:t>
            </a:r>
            <a:r>
              <a:rPr dirty="0" baseline="24390" sz="3075" spc="-37">
                <a:latin typeface="Garamond"/>
                <a:cs typeface="Garamond"/>
              </a:rPr>
              <a:t>3</a:t>
            </a:r>
            <a:endParaRPr baseline="24390" sz="3075">
              <a:latin typeface="Garamond"/>
              <a:cs typeface="Garamond"/>
            </a:endParaRPr>
          </a:p>
          <a:p>
            <a:pPr marL="408940" indent="-358140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408940" algn="l"/>
              </a:tabLst>
            </a:pPr>
            <a:r>
              <a:rPr dirty="0" sz="2450" spc="50" b="0" i="1">
                <a:latin typeface="Bookman Old Style"/>
                <a:cs typeface="Bookman Old Style"/>
              </a:rPr>
              <a:t>ψ</a:t>
            </a:r>
            <a:r>
              <a:rPr dirty="0" sz="2450" spc="50">
                <a:latin typeface="Garamond"/>
                <a:cs typeface="Garamond"/>
              </a:rPr>
              <a:t>(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50">
                <a:latin typeface="Garamond"/>
                <a:cs typeface="Garamond"/>
              </a:rPr>
              <a:t>)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70" b="0" i="1">
                <a:latin typeface="Bookman Old Style"/>
                <a:cs typeface="Bookman Old Style"/>
              </a:rPr>
              <a:t>B</a:t>
            </a:r>
            <a:r>
              <a:rPr dirty="0" sz="2450" spc="-180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Garamond"/>
                <a:cs typeface="Garamond"/>
              </a:rPr>
              <a:t>sin</a:t>
            </a:r>
            <a:r>
              <a:rPr dirty="0" sz="2450" spc="-185">
                <a:latin typeface="Garamond"/>
                <a:cs typeface="Garamond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x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702017" y="3562170"/>
            <a:ext cx="8297545" cy="78295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400685" marR="30480" indent="-363220">
              <a:lnSpc>
                <a:spcPct val="101699"/>
              </a:lnSpc>
              <a:spcBef>
                <a:spcPts val="75"/>
              </a:spcBef>
            </a:pPr>
            <a:r>
              <a:rPr dirty="0" sz="2450" spc="80">
                <a:latin typeface="Garamond"/>
                <a:cs typeface="Garamond"/>
              </a:rPr>
              <a:t>C.</a:t>
            </a:r>
            <a:r>
              <a:rPr dirty="0" sz="2450" spc="-45">
                <a:latin typeface="Garamond"/>
                <a:cs typeface="Garamond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ψ</a:t>
            </a:r>
            <a:r>
              <a:rPr dirty="0" sz="2450" spc="50">
                <a:latin typeface="Garamond"/>
                <a:cs typeface="Garamond"/>
              </a:rPr>
              <a:t>(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50">
                <a:latin typeface="Garamond"/>
                <a:cs typeface="Garamond"/>
              </a:rPr>
              <a:t>)</a:t>
            </a:r>
            <a:r>
              <a:rPr dirty="0" sz="2450" spc="31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 spc="80" b="0" i="1">
                <a:latin typeface="Bookman Old Style"/>
                <a:cs typeface="Bookman Old Style"/>
              </a:rPr>
              <a:t>C</a:t>
            </a:r>
            <a:r>
              <a:rPr dirty="0" sz="2450" spc="80">
                <a:latin typeface="Garamond"/>
                <a:cs typeface="Garamond"/>
              </a:rPr>
              <a:t>(</a:t>
            </a:r>
            <a:r>
              <a:rPr dirty="0" sz="2450" spc="80" b="0" i="1">
                <a:latin typeface="Bookman Old Style"/>
                <a:cs typeface="Bookman Old Style"/>
              </a:rPr>
              <a:t>x</a:t>
            </a:r>
            <a:r>
              <a:rPr dirty="0" baseline="24390" sz="3075" spc="120">
                <a:latin typeface="Garamond"/>
                <a:cs typeface="Garamond"/>
              </a:rPr>
              <a:t>2</a:t>
            </a:r>
            <a:r>
              <a:rPr dirty="0" baseline="24390" sz="3075" spc="270">
                <a:latin typeface="Garamond"/>
                <a:cs typeface="Garamond"/>
              </a:rPr>
              <a:t> </a:t>
            </a:r>
            <a:r>
              <a:rPr dirty="0" sz="2450" spc="555">
                <a:latin typeface="Cambria"/>
                <a:cs typeface="Cambria"/>
              </a:rPr>
              <a:t>−</a:t>
            </a:r>
            <a:r>
              <a:rPr dirty="0" sz="2450" spc="110">
                <a:latin typeface="Cambria"/>
                <a:cs typeface="Cambria"/>
              </a:rPr>
              <a:t> </a:t>
            </a:r>
            <a:r>
              <a:rPr dirty="0" sz="2450" spc="70">
                <a:latin typeface="Garamond"/>
                <a:cs typeface="Garamond"/>
              </a:rPr>
              <a:t>1)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from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200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 spc="265">
                <a:latin typeface="Cambria"/>
                <a:cs typeface="Cambria"/>
              </a:rPr>
              <a:t>−</a:t>
            </a:r>
            <a:r>
              <a:rPr dirty="0" sz="2450" spc="265">
                <a:latin typeface="Garamond"/>
                <a:cs typeface="Garamond"/>
              </a:rPr>
              <a:t>1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200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1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0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everywhere </a:t>
            </a:r>
            <a:r>
              <a:rPr dirty="0" sz="2450" spc="-20">
                <a:latin typeface="Garamond"/>
                <a:cs typeface="Garamond"/>
              </a:rPr>
              <a:t>else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1376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4.3.</a:t>
            </a:r>
            <a:r>
              <a:rPr dirty="0" sz="1200" spc="28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WAVEFUNCTIONS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POSITION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PROBABILITIES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Which</a:t>
            </a:r>
            <a:r>
              <a:rPr dirty="0" spc="305"/>
              <a:t> </a:t>
            </a:r>
            <a:r>
              <a:rPr dirty="0"/>
              <a:t>of</a:t>
            </a:r>
            <a:r>
              <a:rPr dirty="0" spc="305"/>
              <a:t> </a:t>
            </a:r>
            <a:r>
              <a:rPr dirty="0"/>
              <a:t>the</a:t>
            </a:r>
            <a:r>
              <a:rPr dirty="0" spc="305"/>
              <a:t> </a:t>
            </a:r>
            <a:r>
              <a:rPr dirty="0"/>
              <a:t>following</a:t>
            </a:r>
            <a:r>
              <a:rPr dirty="0" spc="305"/>
              <a:t> </a:t>
            </a:r>
            <a:r>
              <a:rPr dirty="0"/>
              <a:t>could</a:t>
            </a:r>
            <a:r>
              <a:rPr dirty="0" spc="305"/>
              <a:t> </a:t>
            </a:r>
            <a:r>
              <a:rPr dirty="0"/>
              <a:t>be</a:t>
            </a:r>
            <a:r>
              <a:rPr dirty="0" spc="305"/>
              <a:t> </a:t>
            </a:r>
            <a:r>
              <a:rPr dirty="0"/>
              <a:t>the</a:t>
            </a:r>
            <a:r>
              <a:rPr dirty="0" spc="305"/>
              <a:t> </a:t>
            </a:r>
            <a:r>
              <a:rPr dirty="0"/>
              <a:t>wavefunction</a:t>
            </a:r>
            <a:r>
              <a:rPr dirty="0" spc="305"/>
              <a:t> </a:t>
            </a:r>
            <a:r>
              <a:rPr dirty="0"/>
              <a:t>of</a:t>
            </a:r>
            <a:r>
              <a:rPr dirty="0" spc="305"/>
              <a:t> </a:t>
            </a:r>
            <a:r>
              <a:rPr dirty="0" spc="130"/>
              <a:t>a</a:t>
            </a:r>
            <a:r>
              <a:rPr dirty="0" spc="305"/>
              <a:t> </a:t>
            </a:r>
            <a:r>
              <a:rPr dirty="0" spc="55"/>
              <a:t>particle?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963293" y="1588374"/>
            <a:ext cx="2012314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>
                <a:latin typeface="Garamond"/>
                <a:cs typeface="Garamond"/>
              </a:rPr>
              <a:t>Choose</a:t>
            </a:r>
            <a:r>
              <a:rPr dirty="0" sz="2450" spc="305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all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 spc="95">
                <a:latin typeface="Garamond"/>
                <a:cs typeface="Garamond"/>
              </a:rPr>
              <a:t>that</a:t>
            </a:r>
            <a:endParaRPr sz="2450">
              <a:latin typeface="Garamond"/>
              <a:cs typeface="Garamond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693419" y="1588374"/>
            <a:ext cx="6105525" cy="187134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100" marR="30480">
              <a:lnSpc>
                <a:spcPct val="101699"/>
              </a:lnSpc>
              <a:spcBef>
                <a:spcPts val="75"/>
              </a:spcBef>
              <a:tabLst>
                <a:tab pos="2119630" algn="l"/>
                <a:tab pos="2580005" algn="l"/>
                <a:tab pos="3537585" algn="l"/>
              </a:tabLst>
            </a:pPr>
            <a:r>
              <a:rPr dirty="0" sz="2450" spc="65">
                <a:latin typeface="Garamond"/>
                <a:cs typeface="Garamond"/>
              </a:rPr>
              <a:t>(The</a:t>
            </a:r>
            <a:r>
              <a:rPr dirty="0" sz="2450" spc="38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letters</a:t>
            </a:r>
            <a:r>
              <a:rPr dirty="0" sz="2450" spc="370">
                <a:latin typeface="Garamond"/>
                <a:cs typeface="Garamond"/>
              </a:rPr>
              <a:t> </a:t>
            </a:r>
            <a:r>
              <a:rPr dirty="0" sz="2450" spc="60" b="0" i="1">
                <a:latin typeface="Bookman Old Style"/>
                <a:cs typeface="Bookman Old Style"/>
              </a:rPr>
              <a:t>A</a:t>
            </a:r>
            <a:r>
              <a:rPr dirty="0" sz="2450" spc="60">
                <a:latin typeface="Garamond"/>
                <a:cs typeface="Garamond"/>
              </a:rPr>
              <a:t>,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110" b="0" i="1">
                <a:latin typeface="Bookman Old Style"/>
                <a:cs typeface="Bookman Old Style"/>
              </a:rPr>
              <a:t>B</a:t>
            </a:r>
            <a:r>
              <a:rPr dirty="0" sz="2450" spc="110">
                <a:latin typeface="Garamond"/>
                <a:cs typeface="Garamond"/>
              </a:rPr>
              <a:t>,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360">
                <a:latin typeface="Garamond"/>
                <a:cs typeface="Garamond"/>
              </a:rPr>
              <a:t> </a:t>
            </a:r>
            <a:r>
              <a:rPr dirty="0" sz="2450" spc="-60" b="0" i="1">
                <a:latin typeface="Bookman Old Style"/>
                <a:cs typeface="Bookman Old Style"/>
              </a:rPr>
              <a:t>C</a:t>
            </a:r>
            <a:r>
              <a:rPr dirty="0" sz="2450" b="0" i="1">
                <a:latin typeface="Bookman Old Style"/>
                <a:cs typeface="Bookman Old Style"/>
              </a:rPr>
              <a:t>	</a:t>
            </a:r>
            <a:r>
              <a:rPr dirty="0" sz="2450">
                <a:latin typeface="Garamond"/>
                <a:cs typeface="Garamond"/>
              </a:rPr>
              <a:t>represent</a:t>
            </a:r>
            <a:r>
              <a:rPr dirty="0" sz="2450" spc="53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constants. </a:t>
            </a:r>
            <a:r>
              <a:rPr dirty="0" sz="2450" spc="50">
                <a:latin typeface="Garamond"/>
                <a:cs typeface="Garamond"/>
              </a:rPr>
              <a:t>apply.)</a:t>
            </a:r>
            <a:endParaRPr sz="2450">
              <a:latin typeface="Garamond"/>
              <a:cs typeface="Garamond"/>
            </a:endParaRPr>
          </a:p>
          <a:p>
            <a:pPr marL="408305" indent="-370205">
              <a:lnSpc>
                <a:spcPct val="100000"/>
              </a:lnSpc>
              <a:spcBef>
                <a:spcPts val="1645"/>
              </a:spcBef>
              <a:buFont typeface="Garamond"/>
              <a:buAutoNum type="alphaUcPeriod"/>
              <a:tabLst>
                <a:tab pos="408305" algn="l"/>
              </a:tabLst>
            </a:pPr>
            <a:r>
              <a:rPr dirty="0" sz="2450" spc="50" b="0" i="1">
                <a:latin typeface="Bookman Old Style"/>
                <a:cs typeface="Bookman Old Style"/>
              </a:rPr>
              <a:t>ψ</a:t>
            </a:r>
            <a:r>
              <a:rPr dirty="0" sz="2450" spc="50">
                <a:latin typeface="Garamond"/>
                <a:cs typeface="Garamond"/>
              </a:rPr>
              <a:t>(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50">
                <a:latin typeface="Garamond"/>
                <a:cs typeface="Garamond"/>
              </a:rPr>
              <a:t>)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Ax</a:t>
            </a:r>
            <a:r>
              <a:rPr dirty="0" baseline="24390" sz="3075" spc="-37">
                <a:latin typeface="Garamond"/>
                <a:cs typeface="Garamond"/>
              </a:rPr>
              <a:t>3</a:t>
            </a:r>
            <a:endParaRPr baseline="24390" sz="3075">
              <a:latin typeface="Garamond"/>
              <a:cs typeface="Garamond"/>
            </a:endParaRPr>
          </a:p>
          <a:p>
            <a:pPr marL="408940" indent="-358140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408940" algn="l"/>
              </a:tabLst>
            </a:pPr>
            <a:r>
              <a:rPr dirty="0" sz="2450" spc="50" b="0" i="1">
                <a:latin typeface="Bookman Old Style"/>
                <a:cs typeface="Bookman Old Style"/>
              </a:rPr>
              <a:t>ψ</a:t>
            </a:r>
            <a:r>
              <a:rPr dirty="0" sz="2450" spc="50">
                <a:latin typeface="Garamond"/>
                <a:cs typeface="Garamond"/>
              </a:rPr>
              <a:t>(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50">
                <a:latin typeface="Garamond"/>
                <a:cs typeface="Garamond"/>
              </a:rPr>
              <a:t>)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70" b="0" i="1">
                <a:latin typeface="Bookman Old Style"/>
                <a:cs typeface="Bookman Old Style"/>
              </a:rPr>
              <a:t>B</a:t>
            </a:r>
            <a:r>
              <a:rPr dirty="0" sz="2450" spc="-180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Garamond"/>
                <a:cs typeface="Garamond"/>
              </a:rPr>
              <a:t>sin</a:t>
            </a:r>
            <a:r>
              <a:rPr dirty="0" sz="2450" spc="-185">
                <a:latin typeface="Garamond"/>
                <a:cs typeface="Garamond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x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682345" y="3562170"/>
            <a:ext cx="8329930" cy="140271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420370" marR="43180" indent="-363220">
              <a:lnSpc>
                <a:spcPct val="101699"/>
              </a:lnSpc>
              <a:spcBef>
                <a:spcPts val="75"/>
              </a:spcBef>
            </a:pPr>
            <a:r>
              <a:rPr dirty="0" sz="2450" spc="80">
                <a:latin typeface="Garamond"/>
                <a:cs typeface="Garamond"/>
              </a:rPr>
              <a:t>C.</a:t>
            </a:r>
            <a:r>
              <a:rPr dirty="0" sz="2450" spc="-45">
                <a:latin typeface="Garamond"/>
                <a:cs typeface="Garamond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ψ</a:t>
            </a:r>
            <a:r>
              <a:rPr dirty="0" sz="2450" spc="50">
                <a:latin typeface="Garamond"/>
                <a:cs typeface="Garamond"/>
              </a:rPr>
              <a:t>(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50">
                <a:latin typeface="Garamond"/>
                <a:cs typeface="Garamond"/>
              </a:rPr>
              <a:t>)</a:t>
            </a:r>
            <a:r>
              <a:rPr dirty="0" sz="2450" spc="31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 spc="80" b="0" i="1">
                <a:latin typeface="Bookman Old Style"/>
                <a:cs typeface="Bookman Old Style"/>
              </a:rPr>
              <a:t>C</a:t>
            </a:r>
            <a:r>
              <a:rPr dirty="0" sz="2450" spc="80">
                <a:latin typeface="Garamond"/>
                <a:cs typeface="Garamond"/>
              </a:rPr>
              <a:t>(</a:t>
            </a:r>
            <a:r>
              <a:rPr dirty="0" sz="2450" spc="80" b="0" i="1">
                <a:latin typeface="Bookman Old Style"/>
                <a:cs typeface="Bookman Old Style"/>
              </a:rPr>
              <a:t>x</a:t>
            </a:r>
            <a:r>
              <a:rPr dirty="0" baseline="24390" sz="3075" spc="120">
                <a:latin typeface="Garamond"/>
                <a:cs typeface="Garamond"/>
              </a:rPr>
              <a:t>2</a:t>
            </a:r>
            <a:r>
              <a:rPr dirty="0" baseline="24390" sz="3075" spc="270">
                <a:latin typeface="Garamond"/>
                <a:cs typeface="Garamond"/>
              </a:rPr>
              <a:t> </a:t>
            </a:r>
            <a:r>
              <a:rPr dirty="0" sz="2450" spc="555">
                <a:latin typeface="Cambria"/>
                <a:cs typeface="Cambria"/>
              </a:rPr>
              <a:t>−</a:t>
            </a:r>
            <a:r>
              <a:rPr dirty="0" sz="2450" spc="110">
                <a:latin typeface="Cambria"/>
                <a:cs typeface="Cambria"/>
              </a:rPr>
              <a:t> </a:t>
            </a:r>
            <a:r>
              <a:rPr dirty="0" sz="2450" spc="70">
                <a:latin typeface="Garamond"/>
                <a:cs typeface="Garamond"/>
              </a:rPr>
              <a:t>1)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from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200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 spc="265">
                <a:latin typeface="Cambria"/>
                <a:cs typeface="Cambria"/>
              </a:rPr>
              <a:t>−</a:t>
            </a:r>
            <a:r>
              <a:rPr dirty="0" sz="2450" spc="265">
                <a:latin typeface="Garamond"/>
                <a:cs typeface="Garamond"/>
              </a:rPr>
              <a:t>1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200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1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0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everywhere </a:t>
            </a:r>
            <a:r>
              <a:rPr dirty="0" sz="2450" spc="-20">
                <a:latin typeface="Garamond"/>
                <a:cs typeface="Garamond"/>
              </a:rPr>
              <a:t>else</a:t>
            </a:r>
            <a:endParaRPr sz="2450">
              <a:latin typeface="Garamond"/>
              <a:cs typeface="Garamond"/>
            </a:endParaRPr>
          </a:p>
          <a:p>
            <a:pPr marL="38100">
              <a:lnSpc>
                <a:spcPct val="100000"/>
              </a:lnSpc>
              <a:spcBef>
                <a:spcPts val="1945"/>
              </a:spcBef>
              <a:tabLst>
                <a:tab pos="16465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75">
                <a:latin typeface="Garamond"/>
                <a:cs typeface="Garamond"/>
              </a:rPr>
              <a:t>C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only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4947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4.1.</a:t>
            </a:r>
            <a:r>
              <a:rPr dirty="0" sz="1200" spc="204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ATOMIC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SPECTRA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BOHR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MODEL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5836285" algn="l"/>
              </a:tabLst>
            </a:pPr>
            <a:r>
              <a:rPr dirty="0"/>
              <a:t>Which</a:t>
            </a:r>
            <a:r>
              <a:rPr dirty="0" spc="105"/>
              <a:t> </a:t>
            </a:r>
            <a:r>
              <a:rPr dirty="0" spc="-45"/>
              <a:t>of</a:t>
            </a:r>
            <a:r>
              <a:rPr dirty="0" spc="110"/>
              <a:t> </a:t>
            </a:r>
            <a:r>
              <a:rPr dirty="0"/>
              <a:t>the</a:t>
            </a:r>
            <a:r>
              <a:rPr dirty="0" spc="100"/>
              <a:t> </a:t>
            </a:r>
            <a:r>
              <a:rPr dirty="0" spc="-10"/>
              <a:t>following</a:t>
            </a:r>
            <a:r>
              <a:rPr dirty="0" spc="110"/>
              <a:t> </a:t>
            </a:r>
            <a:r>
              <a:rPr dirty="0"/>
              <a:t>did</a:t>
            </a:r>
            <a:r>
              <a:rPr dirty="0" spc="105"/>
              <a:t> </a:t>
            </a:r>
            <a:r>
              <a:rPr dirty="0"/>
              <a:t>Rutherford’s</a:t>
            </a:r>
            <a:r>
              <a:rPr dirty="0" spc="105"/>
              <a:t> </a:t>
            </a:r>
            <a:r>
              <a:rPr dirty="0"/>
              <a:t>gold</a:t>
            </a:r>
            <a:r>
              <a:rPr dirty="0" spc="110"/>
              <a:t> </a:t>
            </a:r>
            <a:r>
              <a:rPr dirty="0"/>
              <a:t>foil</a:t>
            </a:r>
            <a:r>
              <a:rPr dirty="0" spc="105"/>
              <a:t> </a:t>
            </a:r>
            <a:r>
              <a:rPr dirty="0"/>
              <a:t>experiment</a:t>
            </a:r>
            <a:r>
              <a:rPr dirty="0" spc="100"/>
              <a:t> </a:t>
            </a:r>
            <a:r>
              <a:rPr dirty="0" spc="-20"/>
              <a:t>show </a:t>
            </a:r>
            <a:r>
              <a:rPr dirty="0" spc="114"/>
              <a:t>that</a:t>
            </a:r>
            <a:r>
              <a:rPr dirty="0" spc="235"/>
              <a:t> </a:t>
            </a:r>
            <a:r>
              <a:rPr dirty="0"/>
              <a:t>the</a:t>
            </a:r>
            <a:r>
              <a:rPr dirty="0" spc="235"/>
              <a:t> </a:t>
            </a:r>
            <a:r>
              <a:rPr dirty="0"/>
              <a:t>plum</a:t>
            </a:r>
            <a:r>
              <a:rPr dirty="0" spc="235"/>
              <a:t> </a:t>
            </a:r>
            <a:r>
              <a:rPr dirty="0"/>
              <a:t>pudding</a:t>
            </a:r>
            <a:r>
              <a:rPr dirty="0" spc="235"/>
              <a:t> </a:t>
            </a:r>
            <a:r>
              <a:rPr dirty="0"/>
              <a:t>model</a:t>
            </a:r>
            <a:r>
              <a:rPr dirty="0" spc="235"/>
              <a:t> </a:t>
            </a:r>
            <a:r>
              <a:rPr dirty="0" spc="60"/>
              <a:t>didn’t</a:t>
            </a:r>
            <a:r>
              <a:rPr dirty="0" spc="235"/>
              <a:t> </a:t>
            </a:r>
            <a:r>
              <a:rPr dirty="0" spc="45"/>
              <a:t>predict?</a:t>
            </a:r>
            <a:r>
              <a:rPr dirty="0"/>
              <a:t>	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37877" rIns="0" bIns="0" rtlCol="0" vert="horz">
            <a:spAutoFit/>
          </a:bodyPr>
          <a:lstStyle/>
          <a:p>
            <a:pPr marL="393700" marR="635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5605" algn="l"/>
              </a:tabLst>
            </a:pPr>
            <a:r>
              <a:rPr dirty="0"/>
              <a:t>The</a:t>
            </a:r>
            <a:r>
              <a:rPr dirty="0" spc="270"/>
              <a:t> </a:t>
            </a:r>
            <a:r>
              <a:rPr dirty="0"/>
              <a:t>positive</a:t>
            </a:r>
            <a:r>
              <a:rPr dirty="0" spc="285"/>
              <a:t> </a:t>
            </a:r>
            <a:r>
              <a:rPr dirty="0"/>
              <a:t>charge</a:t>
            </a:r>
            <a:r>
              <a:rPr dirty="0" spc="280"/>
              <a:t> </a:t>
            </a:r>
            <a:r>
              <a:rPr dirty="0"/>
              <a:t>in</a:t>
            </a:r>
            <a:r>
              <a:rPr dirty="0" spc="290"/>
              <a:t> </a:t>
            </a:r>
            <a:r>
              <a:rPr dirty="0" spc="65"/>
              <a:t>an</a:t>
            </a:r>
            <a:r>
              <a:rPr dirty="0" spc="285"/>
              <a:t> </a:t>
            </a:r>
            <a:r>
              <a:rPr dirty="0"/>
              <a:t>atom</a:t>
            </a:r>
            <a:r>
              <a:rPr dirty="0" spc="285"/>
              <a:t> </a:t>
            </a:r>
            <a:r>
              <a:rPr dirty="0"/>
              <a:t>is</a:t>
            </a:r>
            <a:r>
              <a:rPr dirty="0" spc="280"/>
              <a:t> </a:t>
            </a:r>
            <a:r>
              <a:rPr dirty="0"/>
              <a:t>much</a:t>
            </a:r>
            <a:r>
              <a:rPr dirty="0" spc="290"/>
              <a:t> </a:t>
            </a:r>
            <a:r>
              <a:rPr dirty="0"/>
              <a:t>heavier</a:t>
            </a:r>
            <a:r>
              <a:rPr dirty="0" spc="280"/>
              <a:t> </a:t>
            </a:r>
            <a:r>
              <a:rPr dirty="0" spc="70"/>
              <a:t>than</a:t>
            </a:r>
            <a:r>
              <a:rPr dirty="0" spc="290"/>
              <a:t> </a:t>
            </a:r>
            <a:r>
              <a:rPr dirty="0"/>
              <a:t>the</a:t>
            </a:r>
            <a:r>
              <a:rPr dirty="0" spc="280"/>
              <a:t> </a:t>
            </a:r>
            <a:r>
              <a:rPr dirty="0" spc="-20"/>
              <a:t>neg- </a:t>
            </a:r>
            <a:r>
              <a:rPr dirty="0" spc="-20"/>
              <a:t>	</a:t>
            </a:r>
            <a:r>
              <a:rPr dirty="0" spc="55"/>
              <a:t>ative</a:t>
            </a:r>
            <a:r>
              <a:rPr dirty="0" spc="150"/>
              <a:t> </a:t>
            </a:r>
            <a:r>
              <a:rPr dirty="0" spc="-10"/>
              <a:t>charge.</a:t>
            </a:r>
          </a:p>
          <a:p>
            <a:pPr marL="393700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/>
              <a:t>Atoms</a:t>
            </a:r>
            <a:r>
              <a:rPr dirty="0" spc="250"/>
              <a:t> </a:t>
            </a:r>
            <a:r>
              <a:rPr dirty="0" spc="55"/>
              <a:t>are</a:t>
            </a:r>
            <a:r>
              <a:rPr dirty="0" spc="245"/>
              <a:t> </a:t>
            </a:r>
            <a:r>
              <a:rPr dirty="0"/>
              <a:t>smaller</a:t>
            </a:r>
            <a:r>
              <a:rPr dirty="0" spc="250"/>
              <a:t> </a:t>
            </a:r>
            <a:r>
              <a:rPr dirty="0" spc="70"/>
              <a:t>than</a:t>
            </a:r>
            <a:r>
              <a:rPr dirty="0" spc="250"/>
              <a:t> </a:t>
            </a:r>
            <a:r>
              <a:rPr dirty="0"/>
              <a:t>was</a:t>
            </a:r>
            <a:r>
              <a:rPr dirty="0" spc="240"/>
              <a:t> </a:t>
            </a:r>
            <a:r>
              <a:rPr dirty="0"/>
              <a:t>previously</a:t>
            </a:r>
            <a:r>
              <a:rPr dirty="0" spc="250"/>
              <a:t> </a:t>
            </a:r>
            <a:r>
              <a:rPr dirty="0" spc="-10"/>
              <a:t>believed.</a:t>
            </a: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/>
              <a:t>The</a:t>
            </a:r>
            <a:r>
              <a:rPr dirty="0" spc="254"/>
              <a:t> </a:t>
            </a:r>
            <a:r>
              <a:rPr dirty="0"/>
              <a:t>positive</a:t>
            </a:r>
            <a:r>
              <a:rPr dirty="0" spc="250"/>
              <a:t> </a:t>
            </a:r>
            <a:r>
              <a:rPr dirty="0"/>
              <a:t>charge</a:t>
            </a:r>
            <a:r>
              <a:rPr dirty="0" spc="254"/>
              <a:t> </a:t>
            </a:r>
            <a:r>
              <a:rPr dirty="0"/>
              <a:t>in</a:t>
            </a:r>
            <a:r>
              <a:rPr dirty="0" spc="254"/>
              <a:t> </a:t>
            </a:r>
            <a:r>
              <a:rPr dirty="0" spc="65"/>
              <a:t>an</a:t>
            </a:r>
            <a:r>
              <a:rPr dirty="0" spc="250"/>
              <a:t> </a:t>
            </a:r>
            <a:r>
              <a:rPr dirty="0"/>
              <a:t>atom</a:t>
            </a:r>
            <a:r>
              <a:rPr dirty="0" spc="254"/>
              <a:t> </a:t>
            </a:r>
            <a:r>
              <a:rPr dirty="0"/>
              <a:t>is</a:t>
            </a:r>
            <a:r>
              <a:rPr dirty="0" spc="254"/>
              <a:t> </a:t>
            </a:r>
            <a:r>
              <a:rPr dirty="0"/>
              <a:t>evenly</a:t>
            </a:r>
            <a:r>
              <a:rPr dirty="0" spc="250"/>
              <a:t> </a:t>
            </a:r>
            <a:r>
              <a:rPr dirty="0"/>
              <a:t>spread</a:t>
            </a:r>
            <a:r>
              <a:rPr dirty="0" spc="254"/>
              <a:t> </a:t>
            </a:r>
            <a:r>
              <a:rPr dirty="0" spc="-20"/>
              <a:t>out.</a:t>
            </a: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/>
              <a:t>The positive</a:t>
            </a:r>
            <a:r>
              <a:rPr dirty="0" spc="5"/>
              <a:t> </a:t>
            </a:r>
            <a:r>
              <a:rPr dirty="0"/>
              <a:t>charge</a:t>
            </a:r>
            <a:r>
              <a:rPr dirty="0" spc="10"/>
              <a:t> </a:t>
            </a:r>
            <a:r>
              <a:rPr dirty="0"/>
              <a:t>in</a:t>
            </a:r>
            <a:r>
              <a:rPr dirty="0" spc="10"/>
              <a:t> </a:t>
            </a:r>
            <a:r>
              <a:rPr dirty="0" spc="65"/>
              <a:t>an</a:t>
            </a:r>
            <a:r>
              <a:rPr dirty="0" spc="15"/>
              <a:t> </a:t>
            </a:r>
            <a:r>
              <a:rPr dirty="0"/>
              <a:t>atom</a:t>
            </a:r>
            <a:r>
              <a:rPr dirty="0" spc="15"/>
              <a:t> </a:t>
            </a:r>
            <a:r>
              <a:rPr dirty="0"/>
              <a:t>is</a:t>
            </a:r>
            <a:r>
              <a:rPr dirty="0" spc="5"/>
              <a:t> </a:t>
            </a:r>
            <a:r>
              <a:rPr dirty="0"/>
              <a:t>concentrated</a:t>
            </a:r>
            <a:r>
              <a:rPr dirty="0" spc="15"/>
              <a:t> </a:t>
            </a:r>
            <a:r>
              <a:rPr dirty="0"/>
              <a:t>in</a:t>
            </a:r>
            <a:r>
              <a:rPr dirty="0" spc="15"/>
              <a:t> </a:t>
            </a:r>
            <a:r>
              <a:rPr dirty="0" spc="130"/>
              <a:t>a</a:t>
            </a:r>
            <a:r>
              <a:rPr dirty="0" spc="5"/>
              <a:t> </a:t>
            </a:r>
            <a:r>
              <a:rPr dirty="0"/>
              <a:t>small</a:t>
            </a:r>
            <a:r>
              <a:rPr dirty="0" spc="15"/>
              <a:t> </a:t>
            </a:r>
            <a:r>
              <a:rPr dirty="0" spc="-10"/>
              <a:t>region.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1376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4.3.</a:t>
            </a:r>
            <a:r>
              <a:rPr dirty="0" sz="1200" spc="28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WAVEFUNCTIONS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POSITION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PROBABILITIES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285"/>
            <a:ext cx="8255634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If</a:t>
            </a:r>
            <a:r>
              <a:rPr dirty="0" spc="130"/>
              <a:t> a</a:t>
            </a:r>
            <a:r>
              <a:rPr dirty="0" spc="145"/>
              <a:t> </a:t>
            </a:r>
            <a:r>
              <a:rPr dirty="0" spc="50"/>
              <a:t>particle</a:t>
            </a:r>
            <a:r>
              <a:rPr dirty="0" spc="140"/>
              <a:t> </a:t>
            </a:r>
            <a:r>
              <a:rPr dirty="0"/>
              <a:t>has</a:t>
            </a:r>
            <a:r>
              <a:rPr dirty="0" spc="140"/>
              <a:t> </a:t>
            </a:r>
            <a:r>
              <a:rPr dirty="0" spc="-10"/>
              <a:t>2</a:t>
            </a:r>
            <a:r>
              <a:rPr dirty="0" spc="-10" b="0" i="1">
                <a:latin typeface="Bookman Old Style"/>
                <a:cs typeface="Bookman Old Style"/>
              </a:rPr>
              <a:t>/</a:t>
            </a:r>
            <a:r>
              <a:rPr dirty="0" spc="-10"/>
              <a:t>3</a:t>
            </a:r>
            <a:r>
              <a:rPr dirty="0" spc="140"/>
              <a:t> </a:t>
            </a:r>
            <a:r>
              <a:rPr dirty="0"/>
              <a:t>probability</a:t>
            </a:r>
            <a:r>
              <a:rPr dirty="0" spc="140"/>
              <a:t> </a:t>
            </a:r>
            <a:r>
              <a:rPr dirty="0"/>
              <a:t>of</a:t>
            </a:r>
            <a:r>
              <a:rPr dirty="0" spc="145"/>
              <a:t> </a:t>
            </a:r>
            <a:r>
              <a:rPr dirty="0"/>
              <a:t>being</a:t>
            </a:r>
            <a:r>
              <a:rPr dirty="0" spc="140"/>
              <a:t> </a:t>
            </a:r>
            <a:r>
              <a:rPr dirty="0" spc="145"/>
              <a:t>at</a:t>
            </a:r>
            <a:r>
              <a:rPr dirty="0" spc="155"/>
              <a:t> </a:t>
            </a:r>
            <a:r>
              <a:rPr dirty="0" spc="50" b="0" i="1">
                <a:latin typeface="Bookman Old Style"/>
                <a:cs typeface="Bookman Old Style"/>
              </a:rPr>
              <a:t>x</a:t>
            </a:r>
            <a:r>
              <a:rPr dirty="0" spc="-30" b="0" i="1">
                <a:latin typeface="Bookman Old Style"/>
                <a:cs typeface="Bookman Old Style"/>
              </a:rPr>
              <a:t> </a:t>
            </a:r>
            <a:r>
              <a:rPr dirty="0" spc="130"/>
              <a:t>=</a:t>
            </a:r>
            <a:r>
              <a:rPr dirty="0" spc="90"/>
              <a:t> </a:t>
            </a:r>
            <a:r>
              <a:rPr dirty="0"/>
              <a:t>1,</a:t>
            </a:r>
            <a:r>
              <a:rPr dirty="0" spc="150"/>
              <a:t> </a:t>
            </a:r>
            <a:r>
              <a:rPr dirty="0" spc="55"/>
              <a:t>and</a:t>
            </a:r>
            <a:r>
              <a:rPr dirty="0" spc="140"/>
              <a:t> </a:t>
            </a:r>
            <a:r>
              <a:rPr dirty="0" spc="-10"/>
              <a:t>1</a:t>
            </a:r>
            <a:r>
              <a:rPr dirty="0" spc="-10" b="0" i="1">
                <a:latin typeface="Bookman Old Style"/>
                <a:cs typeface="Bookman Old Style"/>
              </a:rPr>
              <a:t>/</a:t>
            </a:r>
            <a:r>
              <a:rPr dirty="0" spc="-10"/>
              <a:t>6</a:t>
            </a:r>
            <a:r>
              <a:rPr dirty="0" spc="145"/>
              <a:t> </a:t>
            </a:r>
            <a:r>
              <a:rPr dirty="0" spc="-10"/>
              <a:t>prob- </a:t>
            </a:r>
            <a:r>
              <a:rPr dirty="0" spc="80"/>
              <a:t>ability</a:t>
            </a:r>
            <a:r>
              <a:rPr dirty="0" spc="-10"/>
              <a:t> </a:t>
            </a:r>
            <a:r>
              <a:rPr dirty="0" spc="55"/>
              <a:t>(each)</a:t>
            </a:r>
            <a:r>
              <a:rPr dirty="0" spc="215"/>
              <a:t> </a:t>
            </a:r>
            <a:r>
              <a:rPr dirty="0"/>
              <a:t>of</a:t>
            </a:r>
            <a:r>
              <a:rPr dirty="0" spc="210"/>
              <a:t> </a:t>
            </a:r>
            <a:r>
              <a:rPr dirty="0"/>
              <a:t>being</a:t>
            </a:r>
            <a:r>
              <a:rPr dirty="0" spc="210"/>
              <a:t> </a:t>
            </a:r>
            <a:r>
              <a:rPr dirty="0" spc="145"/>
              <a:t>at</a:t>
            </a:r>
            <a:r>
              <a:rPr dirty="0" spc="225"/>
              <a:t> </a:t>
            </a:r>
            <a:r>
              <a:rPr dirty="0" spc="50" b="0" i="1">
                <a:latin typeface="Bookman Old Style"/>
                <a:cs typeface="Bookman Old Style"/>
              </a:rPr>
              <a:t>x</a:t>
            </a:r>
            <a:r>
              <a:rPr dirty="0" spc="70" b="0" i="1">
                <a:latin typeface="Bookman Old Style"/>
                <a:cs typeface="Bookman Old Style"/>
              </a:rPr>
              <a:t> </a:t>
            </a:r>
            <a:r>
              <a:rPr dirty="0" spc="130"/>
              <a:t>=</a:t>
            </a:r>
            <a:r>
              <a:rPr dirty="0" spc="204"/>
              <a:t> </a:t>
            </a:r>
            <a:r>
              <a:rPr dirty="0"/>
              <a:t>2</a:t>
            </a:r>
            <a:r>
              <a:rPr dirty="0" spc="210"/>
              <a:t> </a:t>
            </a:r>
            <a:r>
              <a:rPr dirty="0"/>
              <a:t>or</a:t>
            </a:r>
            <a:r>
              <a:rPr dirty="0" spc="210"/>
              <a:t> </a:t>
            </a:r>
            <a:r>
              <a:rPr dirty="0" spc="50" b="0" i="1">
                <a:latin typeface="Bookman Old Style"/>
                <a:cs typeface="Bookman Old Style"/>
              </a:rPr>
              <a:t>x</a:t>
            </a:r>
            <a:r>
              <a:rPr dirty="0" spc="75" b="0" i="1">
                <a:latin typeface="Bookman Old Style"/>
                <a:cs typeface="Bookman Old Style"/>
              </a:rPr>
              <a:t> </a:t>
            </a:r>
            <a:r>
              <a:rPr dirty="0" spc="130"/>
              <a:t>=</a:t>
            </a:r>
            <a:r>
              <a:rPr dirty="0" spc="204"/>
              <a:t> </a:t>
            </a:r>
            <a:r>
              <a:rPr dirty="0"/>
              <a:t>3,</a:t>
            </a:r>
            <a:r>
              <a:rPr dirty="0" spc="225"/>
              <a:t> </a:t>
            </a:r>
            <a:r>
              <a:rPr dirty="0"/>
              <a:t>is</a:t>
            </a:r>
            <a:r>
              <a:rPr dirty="0" spc="210"/>
              <a:t> </a:t>
            </a:r>
            <a:r>
              <a:rPr dirty="0" spc="70">
                <a:latin typeface="Cambria"/>
                <a:cs typeface="Cambria"/>
              </a:rPr>
              <a:t>⟨</a:t>
            </a:r>
            <a:r>
              <a:rPr dirty="0" spc="70" b="0" i="1">
                <a:latin typeface="Bookman Old Style"/>
                <a:cs typeface="Bookman Old Style"/>
              </a:rPr>
              <a:t>x</a:t>
            </a:r>
            <a:r>
              <a:rPr dirty="0" spc="70">
                <a:latin typeface="Cambria"/>
                <a:cs typeface="Cambria"/>
              </a:rPr>
              <a:t>⟩</a:t>
            </a:r>
            <a:r>
              <a:rPr dirty="0" spc="280">
                <a:latin typeface="Cambria"/>
                <a:cs typeface="Cambria"/>
              </a:rPr>
              <a:t> </a:t>
            </a:r>
            <a:r>
              <a:rPr dirty="0" spc="-5"/>
              <a:t>.</a:t>
            </a:r>
            <a:r>
              <a:rPr dirty="0" spc="-150"/>
              <a:t> </a:t>
            </a:r>
            <a:r>
              <a:rPr dirty="0" spc="-5"/>
              <a:t>.</a:t>
            </a:r>
            <a:r>
              <a:rPr dirty="0" spc="-145"/>
              <a:t> </a:t>
            </a:r>
            <a:r>
              <a:rPr dirty="0" spc="-5"/>
              <a:t>.</a:t>
            </a:r>
            <a:r>
              <a:rPr dirty="0" spc="-150"/>
              <a:t> </a:t>
            </a:r>
            <a:r>
              <a:rPr dirty="0"/>
              <a:t>(Choose</a:t>
            </a:r>
            <a:r>
              <a:rPr dirty="0" spc="215"/>
              <a:t> </a:t>
            </a:r>
            <a:r>
              <a:rPr dirty="0" spc="-20"/>
              <a:t>one. </a:t>
            </a:r>
            <a:r>
              <a:rPr dirty="0" spc="50"/>
              <a:t>This</a:t>
            </a:r>
            <a:r>
              <a:rPr dirty="0" spc="305"/>
              <a:t> </a:t>
            </a:r>
            <a:r>
              <a:rPr dirty="0"/>
              <a:t>should</a:t>
            </a:r>
            <a:r>
              <a:rPr dirty="0" spc="315"/>
              <a:t> </a:t>
            </a:r>
            <a:r>
              <a:rPr dirty="0"/>
              <a:t>require</a:t>
            </a:r>
            <a:r>
              <a:rPr dirty="0" spc="315"/>
              <a:t> </a:t>
            </a:r>
            <a:r>
              <a:rPr dirty="0"/>
              <a:t>no</a:t>
            </a:r>
            <a:r>
              <a:rPr dirty="0" spc="320"/>
              <a:t> </a:t>
            </a:r>
            <a:r>
              <a:rPr dirty="0"/>
              <a:t>calculations,</a:t>
            </a:r>
            <a:r>
              <a:rPr dirty="0" spc="345"/>
              <a:t> </a:t>
            </a:r>
            <a:r>
              <a:rPr dirty="0" spc="55"/>
              <a:t>and</a:t>
            </a:r>
            <a:r>
              <a:rPr dirty="0" spc="315"/>
              <a:t> </a:t>
            </a:r>
            <a:r>
              <a:rPr dirty="0"/>
              <a:t>less</a:t>
            </a:r>
            <a:r>
              <a:rPr dirty="0" spc="315"/>
              <a:t> </a:t>
            </a:r>
            <a:r>
              <a:rPr dirty="0" spc="70"/>
              <a:t>than</a:t>
            </a:r>
            <a:r>
              <a:rPr dirty="0" spc="320"/>
              <a:t> </a:t>
            </a:r>
            <a:r>
              <a:rPr dirty="0" spc="90"/>
              <a:t>thirty</a:t>
            </a:r>
            <a:r>
              <a:rPr dirty="0" spc="315"/>
              <a:t> </a:t>
            </a:r>
            <a:r>
              <a:rPr dirty="0" spc="-10"/>
              <a:t>seconds </a:t>
            </a:r>
            <a:r>
              <a:rPr dirty="0"/>
              <a:t>of</a:t>
            </a:r>
            <a:r>
              <a:rPr dirty="0" spc="-90"/>
              <a:t> </a:t>
            </a:r>
            <a:r>
              <a:rPr dirty="0" spc="40"/>
              <a:t>thought.)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818694"/>
            <a:ext cx="2459990" cy="2556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Font typeface="Garamond"/>
              <a:buAutoNum type="alphaUcPeriod"/>
              <a:tabLst>
                <a:tab pos="386715" algn="l"/>
              </a:tabLst>
            </a:pPr>
            <a:r>
              <a:rPr dirty="0" sz="2450" spc="395" b="0" i="1">
                <a:latin typeface="Bookman Old Style"/>
                <a:cs typeface="Bookman Old Style"/>
              </a:rPr>
              <a:t>&lt;</a:t>
            </a:r>
            <a:r>
              <a:rPr dirty="0" sz="2450" spc="-45" b="0" i="1">
                <a:latin typeface="Bookman Old Style"/>
                <a:cs typeface="Bookman Old Style"/>
              </a:rPr>
              <a:t> </a:t>
            </a:r>
            <a:r>
              <a:rPr dirty="0" sz="2450" spc="-60">
                <a:latin typeface="Garamond"/>
                <a:cs typeface="Garamond"/>
              </a:rPr>
              <a:t>1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50">
                <a:latin typeface="Garamond"/>
                <a:cs typeface="Garamond"/>
              </a:rPr>
              <a:t>1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between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1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2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50">
                <a:latin typeface="Garamond"/>
                <a:cs typeface="Garamond"/>
              </a:rPr>
              <a:t>2</a:t>
            </a:r>
            <a:endParaRPr sz="2450">
              <a:latin typeface="Garamond"/>
              <a:cs typeface="Garamond"/>
            </a:endParaRPr>
          </a:p>
          <a:p>
            <a:pPr marL="386715" indent="-349885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386715" algn="l"/>
              </a:tabLst>
            </a:pPr>
            <a:r>
              <a:rPr dirty="0" sz="2450" spc="395" b="0" i="1">
                <a:latin typeface="Bookman Old Style"/>
                <a:cs typeface="Bookman Old Style"/>
              </a:rPr>
              <a:t>&gt;</a:t>
            </a:r>
            <a:r>
              <a:rPr dirty="0" sz="2450" spc="-45" b="0" i="1">
                <a:latin typeface="Bookman Old Style"/>
                <a:cs typeface="Bookman Old Style"/>
              </a:rPr>
              <a:t> </a:t>
            </a:r>
            <a:r>
              <a:rPr dirty="0" sz="2450" spc="-60">
                <a:latin typeface="Garamond"/>
                <a:cs typeface="Garamond"/>
              </a:rPr>
              <a:t>2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1376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4.3.</a:t>
            </a:r>
            <a:r>
              <a:rPr dirty="0" sz="1200" spc="28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WAVEFUNCTIONS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POSITION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PROBABILITIES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285"/>
            <a:ext cx="8255634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If</a:t>
            </a:r>
            <a:r>
              <a:rPr dirty="0" spc="130"/>
              <a:t> a</a:t>
            </a:r>
            <a:r>
              <a:rPr dirty="0" spc="145"/>
              <a:t> </a:t>
            </a:r>
            <a:r>
              <a:rPr dirty="0" spc="50"/>
              <a:t>particle</a:t>
            </a:r>
            <a:r>
              <a:rPr dirty="0" spc="140"/>
              <a:t> </a:t>
            </a:r>
            <a:r>
              <a:rPr dirty="0"/>
              <a:t>has</a:t>
            </a:r>
            <a:r>
              <a:rPr dirty="0" spc="140"/>
              <a:t> </a:t>
            </a:r>
            <a:r>
              <a:rPr dirty="0" spc="-10"/>
              <a:t>2</a:t>
            </a:r>
            <a:r>
              <a:rPr dirty="0" spc="-10" b="0" i="1">
                <a:latin typeface="Bookman Old Style"/>
                <a:cs typeface="Bookman Old Style"/>
              </a:rPr>
              <a:t>/</a:t>
            </a:r>
            <a:r>
              <a:rPr dirty="0" spc="-10"/>
              <a:t>3</a:t>
            </a:r>
            <a:r>
              <a:rPr dirty="0" spc="140"/>
              <a:t> </a:t>
            </a:r>
            <a:r>
              <a:rPr dirty="0"/>
              <a:t>probability</a:t>
            </a:r>
            <a:r>
              <a:rPr dirty="0" spc="140"/>
              <a:t> </a:t>
            </a:r>
            <a:r>
              <a:rPr dirty="0"/>
              <a:t>of</a:t>
            </a:r>
            <a:r>
              <a:rPr dirty="0" spc="145"/>
              <a:t> </a:t>
            </a:r>
            <a:r>
              <a:rPr dirty="0"/>
              <a:t>being</a:t>
            </a:r>
            <a:r>
              <a:rPr dirty="0" spc="140"/>
              <a:t> </a:t>
            </a:r>
            <a:r>
              <a:rPr dirty="0" spc="145"/>
              <a:t>at</a:t>
            </a:r>
            <a:r>
              <a:rPr dirty="0" spc="155"/>
              <a:t> </a:t>
            </a:r>
            <a:r>
              <a:rPr dirty="0" spc="50" b="0" i="1">
                <a:latin typeface="Bookman Old Style"/>
                <a:cs typeface="Bookman Old Style"/>
              </a:rPr>
              <a:t>x</a:t>
            </a:r>
            <a:r>
              <a:rPr dirty="0" spc="-30" b="0" i="1">
                <a:latin typeface="Bookman Old Style"/>
                <a:cs typeface="Bookman Old Style"/>
              </a:rPr>
              <a:t> </a:t>
            </a:r>
            <a:r>
              <a:rPr dirty="0" spc="130"/>
              <a:t>=</a:t>
            </a:r>
            <a:r>
              <a:rPr dirty="0" spc="90"/>
              <a:t> </a:t>
            </a:r>
            <a:r>
              <a:rPr dirty="0"/>
              <a:t>1,</a:t>
            </a:r>
            <a:r>
              <a:rPr dirty="0" spc="150"/>
              <a:t> </a:t>
            </a:r>
            <a:r>
              <a:rPr dirty="0" spc="55"/>
              <a:t>and</a:t>
            </a:r>
            <a:r>
              <a:rPr dirty="0" spc="140"/>
              <a:t> </a:t>
            </a:r>
            <a:r>
              <a:rPr dirty="0" spc="-10"/>
              <a:t>1</a:t>
            </a:r>
            <a:r>
              <a:rPr dirty="0" spc="-10" b="0" i="1">
                <a:latin typeface="Bookman Old Style"/>
                <a:cs typeface="Bookman Old Style"/>
              </a:rPr>
              <a:t>/</a:t>
            </a:r>
            <a:r>
              <a:rPr dirty="0" spc="-10"/>
              <a:t>6</a:t>
            </a:r>
            <a:r>
              <a:rPr dirty="0" spc="145"/>
              <a:t> </a:t>
            </a:r>
            <a:r>
              <a:rPr dirty="0" spc="-10"/>
              <a:t>prob- </a:t>
            </a:r>
            <a:r>
              <a:rPr dirty="0" spc="80"/>
              <a:t>ability</a:t>
            </a:r>
            <a:r>
              <a:rPr dirty="0" spc="-10"/>
              <a:t> </a:t>
            </a:r>
            <a:r>
              <a:rPr dirty="0" spc="55"/>
              <a:t>(each)</a:t>
            </a:r>
            <a:r>
              <a:rPr dirty="0" spc="215"/>
              <a:t> </a:t>
            </a:r>
            <a:r>
              <a:rPr dirty="0"/>
              <a:t>of</a:t>
            </a:r>
            <a:r>
              <a:rPr dirty="0" spc="210"/>
              <a:t> </a:t>
            </a:r>
            <a:r>
              <a:rPr dirty="0"/>
              <a:t>being</a:t>
            </a:r>
            <a:r>
              <a:rPr dirty="0" spc="210"/>
              <a:t> </a:t>
            </a:r>
            <a:r>
              <a:rPr dirty="0" spc="145"/>
              <a:t>at</a:t>
            </a:r>
            <a:r>
              <a:rPr dirty="0" spc="225"/>
              <a:t> </a:t>
            </a:r>
            <a:r>
              <a:rPr dirty="0" spc="50" b="0" i="1">
                <a:latin typeface="Bookman Old Style"/>
                <a:cs typeface="Bookman Old Style"/>
              </a:rPr>
              <a:t>x</a:t>
            </a:r>
            <a:r>
              <a:rPr dirty="0" spc="70" b="0" i="1">
                <a:latin typeface="Bookman Old Style"/>
                <a:cs typeface="Bookman Old Style"/>
              </a:rPr>
              <a:t> </a:t>
            </a:r>
            <a:r>
              <a:rPr dirty="0" spc="130"/>
              <a:t>=</a:t>
            </a:r>
            <a:r>
              <a:rPr dirty="0" spc="204"/>
              <a:t> </a:t>
            </a:r>
            <a:r>
              <a:rPr dirty="0"/>
              <a:t>2</a:t>
            </a:r>
            <a:r>
              <a:rPr dirty="0" spc="210"/>
              <a:t> </a:t>
            </a:r>
            <a:r>
              <a:rPr dirty="0"/>
              <a:t>or</a:t>
            </a:r>
            <a:r>
              <a:rPr dirty="0" spc="210"/>
              <a:t> </a:t>
            </a:r>
            <a:r>
              <a:rPr dirty="0" spc="50" b="0" i="1">
                <a:latin typeface="Bookman Old Style"/>
                <a:cs typeface="Bookman Old Style"/>
              </a:rPr>
              <a:t>x</a:t>
            </a:r>
            <a:r>
              <a:rPr dirty="0" spc="75" b="0" i="1">
                <a:latin typeface="Bookman Old Style"/>
                <a:cs typeface="Bookman Old Style"/>
              </a:rPr>
              <a:t> </a:t>
            </a:r>
            <a:r>
              <a:rPr dirty="0" spc="130"/>
              <a:t>=</a:t>
            </a:r>
            <a:r>
              <a:rPr dirty="0" spc="204"/>
              <a:t> </a:t>
            </a:r>
            <a:r>
              <a:rPr dirty="0"/>
              <a:t>3,</a:t>
            </a:r>
            <a:r>
              <a:rPr dirty="0" spc="225"/>
              <a:t> </a:t>
            </a:r>
            <a:r>
              <a:rPr dirty="0"/>
              <a:t>is</a:t>
            </a:r>
            <a:r>
              <a:rPr dirty="0" spc="210"/>
              <a:t> </a:t>
            </a:r>
            <a:r>
              <a:rPr dirty="0" spc="70">
                <a:latin typeface="Cambria"/>
                <a:cs typeface="Cambria"/>
              </a:rPr>
              <a:t>⟨</a:t>
            </a:r>
            <a:r>
              <a:rPr dirty="0" spc="70" b="0" i="1">
                <a:latin typeface="Bookman Old Style"/>
                <a:cs typeface="Bookman Old Style"/>
              </a:rPr>
              <a:t>x</a:t>
            </a:r>
            <a:r>
              <a:rPr dirty="0" spc="70">
                <a:latin typeface="Cambria"/>
                <a:cs typeface="Cambria"/>
              </a:rPr>
              <a:t>⟩</a:t>
            </a:r>
            <a:r>
              <a:rPr dirty="0" spc="280">
                <a:latin typeface="Cambria"/>
                <a:cs typeface="Cambria"/>
              </a:rPr>
              <a:t> </a:t>
            </a:r>
            <a:r>
              <a:rPr dirty="0" spc="-5"/>
              <a:t>.</a:t>
            </a:r>
            <a:r>
              <a:rPr dirty="0" spc="-150"/>
              <a:t> </a:t>
            </a:r>
            <a:r>
              <a:rPr dirty="0" spc="-5"/>
              <a:t>.</a:t>
            </a:r>
            <a:r>
              <a:rPr dirty="0" spc="-145"/>
              <a:t> </a:t>
            </a:r>
            <a:r>
              <a:rPr dirty="0" spc="-5"/>
              <a:t>.</a:t>
            </a:r>
            <a:r>
              <a:rPr dirty="0" spc="-150"/>
              <a:t> </a:t>
            </a:r>
            <a:r>
              <a:rPr dirty="0"/>
              <a:t>(Choose</a:t>
            </a:r>
            <a:r>
              <a:rPr dirty="0" spc="215"/>
              <a:t> </a:t>
            </a:r>
            <a:r>
              <a:rPr dirty="0" spc="-20"/>
              <a:t>one. </a:t>
            </a:r>
            <a:r>
              <a:rPr dirty="0" spc="50"/>
              <a:t>This</a:t>
            </a:r>
            <a:r>
              <a:rPr dirty="0" spc="305"/>
              <a:t> </a:t>
            </a:r>
            <a:r>
              <a:rPr dirty="0"/>
              <a:t>should</a:t>
            </a:r>
            <a:r>
              <a:rPr dirty="0" spc="315"/>
              <a:t> </a:t>
            </a:r>
            <a:r>
              <a:rPr dirty="0"/>
              <a:t>require</a:t>
            </a:r>
            <a:r>
              <a:rPr dirty="0" spc="315"/>
              <a:t> </a:t>
            </a:r>
            <a:r>
              <a:rPr dirty="0"/>
              <a:t>no</a:t>
            </a:r>
            <a:r>
              <a:rPr dirty="0" spc="320"/>
              <a:t> </a:t>
            </a:r>
            <a:r>
              <a:rPr dirty="0"/>
              <a:t>calculations,</a:t>
            </a:r>
            <a:r>
              <a:rPr dirty="0" spc="345"/>
              <a:t> </a:t>
            </a:r>
            <a:r>
              <a:rPr dirty="0" spc="55"/>
              <a:t>and</a:t>
            </a:r>
            <a:r>
              <a:rPr dirty="0" spc="315"/>
              <a:t> </a:t>
            </a:r>
            <a:r>
              <a:rPr dirty="0"/>
              <a:t>less</a:t>
            </a:r>
            <a:r>
              <a:rPr dirty="0" spc="315"/>
              <a:t> </a:t>
            </a:r>
            <a:r>
              <a:rPr dirty="0" spc="70"/>
              <a:t>than</a:t>
            </a:r>
            <a:r>
              <a:rPr dirty="0" spc="320"/>
              <a:t> </a:t>
            </a:r>
            <a:r>
              <a:rPr dirty="0" spc="90"/>
              <a:t>thirty</a:t>
            </a:r>
            <a:r>
              <a:rPr dirty="0" spc="315"/>
              <a:t> </a:t>
            </a:r>
            <a:r>
              <a:rPr dirty="0" spc="-10"/>
              <a:t>seconds </a:t>
            </a:r>
            <a:r>
              <a:rPr dirty="0"/>
              <a:t>of</a:t>
            </a:r>
            <a:r>
              <a:rPr dirty="0" spc="-90"/>
              <a:t> </a:t>
            </a:r>
            <a:r>
              <a:rPr dirty="0" spc="40"/>
              <a:t>thought.)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45" y="2818694"/>
            <a:ext cx="2467610" cy="317627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Font typeface="Garamond"/>
              <a:buAutoNum type="alphaUcPeriod"/>
              <a:tabLst>
                <a:tab pos="394335" algn="l"/>
              </a:tabLst>
            </a:pPr>
            <a:r>
              <a:rPr dirty="0" sz="2450" spc="395" b="0" i="1">
                <a:latin typeface="Bookman Old Style"/>
                <a:cs typeface="Bookman Old Style"/>
              </a:rPr>
              <a:t>&lt;</a:t>
            </a:r>
            <a:r>
              <a:rPr dirty="0" sz="2450" spc="-45" b="0" i="1">
                <a:latin typeface="Bookman Old Style"/>
                <a:cs typeface="Bookman Old Style"/>
              </a:rPr>
              <a:t> </a:t>
            </a:r>
            <a:r>
              <a:rPr dirty="0" sz="2450" spc="-60">
                <a:latin typeface="Garamond"/>
                <a:cs typeface="Garamond"/>
              </a:rPr>
              <a:t>1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-50">
                <a:latin typeface="Garamond"/>
                <a:cs typeface="Garamond"/>
              </a:rPr>
              <a:t>1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between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1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2</a:t>
            </a:r>
            <a:endParaRPr sz="2450">
              <a:latin typeface="Garamond"/>
              <a:cs typeface="Garamond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-50">
                <a:latin typeface="Garamond"/>
                <a:cs typeface="Garamond"/>
              </a:rPr>
              <a:t>2</a:t>
            </a:r>
            <a:endParaRPr sz="2450">
              <a:latin typeface="Garamond"/>
              <a:cs typeface="Garamond"/>
            </a:endParaRPr>
          </a:p>
          <a:p>
            <a:pPr marL="394335" indent="-349885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394335" algn="l"/>
              </a:tabLst>
            </a:pPr>
            <a:r>
              <a:rPr dirty="0" sz="2450" spc="395" b="0" i="1">
                <a:latin typeface="Bookman Old Style"/>
                <a:cs typeface="Bookman Old Style"/>
              </a:rPr>
              <a:t>&gt;</a:t>
            </a:r>
            <a:r>
              <a:rPr dirty="0" sz="2450" spc="-45" b="0" i="1">
                <a:latin typeface="Bookman Old Style"/>
                <a:cs typeface="Bookman Old Style"/>
              </a:rPr>
              <a:t> </a:t>
            </a:r>
            <a:r>
              <a:rPr dirty="0" sz="2450" spc="-60">
                <a:latin typeface="Garamond"/>
                <a:cs typeface="Garamond"/>
              </a:rPr>
              <a:t>2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25">
                <a:latin typeface="Garamond"/>
                <a:cs typeface="Garamond"/>
              </a:rPr>
              <a:t>C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1376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4.3.</a:t>
            </a:r>
            <a:r>
              <a:rPr dirty="0" sz="1200" spc="28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WAVEFUNCTIONS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POSITION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PROBABILITIES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285"/>
            <a:ext cx="825500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A</a:t>
            </a:r>
            <a:r>
              <a:rPr dirty="0" spc="204"/>
              <a:t> </a:t>
            </a:r>
            <a:r>
              <a:rPr dirty="0" spc="50"/>
              <a:t>particle</a:t>
            </a:r>
            <a:r>
              <a:rPr dirty="0" spc="210"/>
              <a:t> </a:t>
            </a:r>
            <a:r>
              <a:rPr dirty="0"/>
              <a:t>has</a:t>
            </a:r>
            <a:r>
              <a:rPr dirty="0" spc="204"/>
              <a:t> </a:t>
            </a:r>
            <a:r>
              <a:rPr dirty="0"/>
              <a:t>the</a:t>
            </a:r>
            <a:r>
              <a:rPr dirty="0" spc="215"/>
              <a:t> </a:t>
            </a:r>
            <a:r>
              <a:rPr dirty="0"/>
              <a:t>wavefunction</a:t>
            </a:r>
            <a:r>
              <a:rPr dirty="0" spc="204"/>
              <a:t> </a:t>
            </a:r>
            <a:r>
              <a:rPr dirty="0" spc="50" b="0" i="1">
                <a:latin typeface="Bookman Old Style"/>
                <a:cs typeface="Bookman Old Style"/>
              </a:rPr>
              <a:t>ψ</a:t>
            </a:r>
            <a:r>
              <a:rPr dirty="0" spc="50"/>
              <a:t>(</a:t>
            </a:r>
            <a:r>
              <a:rPr dirty="0" spc="50" b="0" i="1">
                <a:latin typeface="Bookman Old Style"/>
                <a:cs typeface="Bookman Old Style"/>
              </a:rPr>
              <a:t>x</a:t>
            </a:r>
            <a:r>
              <a:rPr dirty="0" spc="50"/>
              <a:t>)</a:t>
            </a:r>
            <a:r>
              <a:rPr dirty="0" spc="165"/>
              <a:t> </a:t>
            </a:r>
            <a:r>
              <a:rPr dirty="0" spc="130"/>
              <a:t>=</a:t>
            </a:r>
            <a:r>
              <a:rPr dirty="0" spc="165"/>
              <a:t> </a:t>
            </a:r>
            <a:r>
              <a:rPr dirty="0" spc="100" b="0" i="1">
                <a:latin typeface="Bookman Old Style"/>
                <a:cs typeface="Bookman Old Style"/>
              </a:rPr>
              <a:t>A</a:t>
            </a:r>
            <a:r>
              <a:rPr dirty="0" spc="-300" b="0" i="1">
                <a:latin typeface="Bookman Old Style"/>
                <a:cs typeface="Bookman Old Style"/>
              </a:rPr>
              <a:t> </a:t>
            </a:r>
            <a:r>
              <a:rPr dirty="0"/>
              <a:t>sin(</a:t>
            </a:r>
            <a:r>
              <a:rPr dirty="0" b="0" i="1">
                <a:latin typeface="Bookman Old Style"/>
                <a:cs typeface="Bookman Old Style"/>
              </a:rPr>
              <a:t>πx/L</a:t>
            </a:r>
            <a:r>
              <a:rPr dirty="0"/>
              <a:t>)</a:t>
            </a:r>
            <a:r>
              <a:rPr dirty="0" spc="210"/>
              <a:t> </a:t>
            </a:r>
            <a:r>
              <a:rPr dirty="0"/>
              <a:t>from</a:t>
            </a:r>
            <a:r>
              <a:rPr dirty="0" spc="210"/>
              <a:t> </a:t>
            </a:r>
            <a:r>
              <a:rPr dirty="0" spc="50" b="0" i="1">
                <a:latin typeface="Bookman Old Style"/>
                <a:cs typeface="Bookman Old Style"/>
              </a:rPr>
              <a:t>x</a:t>
            </a:r>
            <a:r>
              <a:rPr dirty="0" spc="45" b="0" i="1">
                <a:latin typeface="Bookman Old Style"/>
                <a:cs typeface="Bookman Old Style"/>
              </a:rPr>
              <a:t> </a:t>
            </a:r>
            <a:r>
              <a:rPr dirty="0" spc="130"/>
              <a:t>=</a:t>
            </a:r>
            <a:r>
              <a:rPr dirty="0" spc="170"/>
              <a:t> </a:t>
            </a:r>
            <a:r>
              <a:rPr dirty="0" spc="-50"/>
              <a:t>0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1605862"/>
            <a:ext cx="8258809" cy="3389629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5875">
              <a:lnSpc>
                <a:spcPct val="100000"/>
              </a:lnSpc>
              <a:spcBef>
                <a:spcPts val="125"/>
              </a:spcBef>
              <a:tabLst>
                <a:tab pos="4450080" algn="l"/>
              </a:tabLst>
            </a:pP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330">
                <a:latin typeface="Garamond"/>
                <a:cs typeface="Garamond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290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415">
                <a:latin typeface="Garamond"/>
                <a:cs typeface="Garamond"/>
              </a:rPr>
              <a:t> </a:t>
            </a:r>
            <a:r>
              <a:rPr dirty="0" sz="2450" spc="210" b="0" i="1">
                <a:latin typeface="Bookman Old Style"/>
                <a:cs typeface="Bookman Old Style"/>
              </a:rPr>
              <a:t>L</a:t>
            </a:r>
            <a:r>
              <a:rPr dirty="0" sz="2450" spc="215" b="0" i="1">
                <a:latin typeface="Bookman Old Style"/>
                <a:cs typeface="Bookman Old Style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0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everywhere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else.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114">
                <a:latin typeface="Garamond"/>
                <a:cs typeface="Garamond"/>
              </a:rPr>
              <a:t>What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 spc="70">
                <a:latin typeface="Cambria"/>
                <a:cs typeface="Cambria"/>
              </a:rPr>
              <a:t>⟨</a:t>
            </a:r>
            <a:r>
              <a:rPr dirty="0" sz="2450" spc="70" b="0" i="1">
                <a:latin typeface="Bookman Old Style"/>
                <a:cs typeface="Bookman Old Style"/>
              </a:rPr>
              <a:t>x</a:t>
            </a:r>
            <a:r>
              <a:rPr dirty="0" sz="2450" spc="70">
                <a:latin typeface="Cambria"/>
                <a:cs typeface="Cambria"/>
              </a:rPr>
              <a:t>⟩</a:t>
            </a:r>
            <a:r>
              <a:rPr dirty="0" sz="2450" spc="355">
                <a:latin typeface="Cambria"/>
                <a:cs typeface="Cambria"/>
              </a:rPr>
              <a:t> </a:t>
            </a:r>
            <a:r>
              <a:rPr dirty="0" sz="2450">
                <a:latin typeface="Garamond"/>
                <a:cs typeface="Garamond"/>
              </a:rPr>
              <a:t>for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this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particle?</a:t>
            </a:r>
            <a:endParaRPr sz="2450">
              <a:latin typeface="Garamond"/>
              <a:cs typeface="Garamond"/>
            </a:endParaRPr>
          </a:p>
          <a:p>
            <a:pPr marL="15875">
              <a:lnSpc>
                <a:spcPct val="100000"/>
              </a:lnSpc>
              <a:spcBef>
                <a:spcPts val="50"/>
              </a:spcBef>
              <a:tabLst>
                <a:tab pos="854710" algn="l"/>
                <a:tab pos="2943225" algn="l"/>
              </a:tabLst>
            </a:pPr>
            <a:r>
              <a:rPr dirty="0" sz="2450" spc="-10" b="0" i="1">
                <a:latin typeface="Bookman Old Style"/>
                <a:cs typeface="Bookman Old Style"/>
              </a:rPr>
              <a:t>Hint:</a:t>
            </a:r>
            <a:r>
              <a:rPr dirty="0" sz="2450" b="0" i="1">
                <a:latin typeface="Bookman Old Style"/>
                <a:cs typeface="Bookman Old Style"/>
              </a:rPr>
              <a:t>	</a:t>
            </a:r>
            <a:r>
              <a:rPr dirty="0" sz="2450">
                <a:latin typeface="Garamond"/>
                <a:cs typeface="Garamond"/>
              </a:rPr>
              <a:t>Sketch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graph.</a:t>
            </a:r>
            <a:r>
              <a:rPr dirty="0" sz="2450">
                <a:latin typeface="Garamond"/>
                <a:cs typeface="Garamond"/>
              </a:rPr>
              <a:t>	(Choose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one.)</a:t>
            </a:r>
            <a:endParaRPr sz="2450">
              <a:latin typeface="Garamond"/>
              <a:cs typeface="Garamond"/>
            </a:endParaRPr>
          </a:p>
          <a:p>
            <a:pPr marL="386715" indent="-370205">
              <a:lnSpc>
                <a:spcPct val="100000"/>
              </a:lnSpc>
              <a:spcBef>
                <a:spcPts val="1645"/>
              </a:spcBef>
              <a:buAutoNum type="alphaUcPeriod"/>
              <a:tabLst>
                <a:tab pos="386715" algn="l"/>
              </a:tabLst>
            </a:pPr>
            <a:r>
              <a:rPr dirty="0" sz="2450" spc="-50">
                <a:latin typeface="Garamond"/>
                <a:cs typeface="Garamond"/>
              </a:rPr>
              <a:t>0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386715" algn="l"/>
              </a:tabLst>
            </a:pPr>
            <a:r>
              <a:rPr dirty="0" sz="2450" spc="-25" b="0" i="1">
                <a:latin typeface="Bookman Old Style"/>
                <a:cs typeface="Bookman Old Style"/>
              </a:rPr>
              <a:t>L/</a:t>
            </a:r>
            <a:r>
              <a:rPr dirty="0" sz="2450" spc="-25">
                <a:latin typeface="Garamond"/>
                <a:cs typeface="Garamond"/>
              </a:rPr>
              <a:t>4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386715" algn="l"/>
              </a:tabLst>
            </a:pPr>
            <a:r>
              <a:rPr dirty="0" sz="2450" spc="-25" b="0" i="1">
                <a:latin typeface="Bookman Old Style"/>
                <a:cs typeface="Bookman Old Style"/>
              </a:rPr>
              <a:t>L/</a:t>
            </a:r>
            <a:r>
              <a:rPr dirty="0" sz="2450" spc="-25">
                <a:latin typeface="Garamond"/>
                <a:cs typeface="Garamond"/>
              </a:rPr>
              <a:t>2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386715" algn="l"/>
              </a:tabLst>
            </a:pPr>
            <a:r>
              <a:rPr dirty="0" sz="2450" spc="160" b="0" i="1">
                <a:latin typeface="Bookman Old Style"/>
                <a:cs typeface="Bookman Old Style"/>
              </a:rPr>
              <a:t>L</a:t>
            </a:r>
            <a:endParaRPr sz="2450">
              <a:latin typeface="Bookman Old Style"/>
              <a:cs typeface="Bookman Old Style"/>
            </a:endParaRPr>
          </a:p>
          <a:p>
            <a:pPr marL="38671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It’s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not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defined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this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wavefunction.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1376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4.3.</a:t>
            </a:r>
            <a:r>
              <a:rPr dirty="0" sz="1200" spc="28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WAVEFUNCTIONS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POSITION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PROBABILITIES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285"/>
            <a:ext cx="825500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A</a:t>
            </a:r>
            <a:r>
              <a:rPr dirty="0" spc="204"/>
              <a:t> </a:t>
            </a:r>
            <a:r>
              <a:rPr dirty="0" spc="50"/>
              <a:t>particle</a:t>
            </a:r>
            <a:r>
              <a:rPr dirty="0" spc="210"/>
              <a:t> </a:t>
            </a:r>
            <a:r>
              <a:rPr dirty="0"/>
              <a:t>has</a:t>
            </a:r>
            <a:r>
              <a:rPr dirty="0" spc="204"/>
              <a:t> </a:t>
            </a:r>
            <a:r>
              <a:rPr dirty="0"/>
              <a:t>the</a:t>
            </a:r>
            <a:r>
              <a:rPr dirty="0" spc="215"/>
              <a:t> </a:t>
            </a:r>
            <a:r>
              <a:rPr dirty="0"/>
              <a:t>wavefunction</a:t>
            </a:r>
            <a:r>
              <a:rPr dirty="0" spc="204"/>
              <a:t> </a:t>
            </a:r>
            <a:r>
              <a:rPr dirty="0" spc="50" b="0" i="1">
                <a:latin typeface="Bookman Old Style"/>
                <a:cs typeface="Bookman Old Style"/>
              </a:rPr>
              <a:t>ψ</a:t>
            </a:r>
            <a:r>
              <a:rPr dirty="0" spc="50"/>
              <a:t>(</a:t>
            </a:r>
            <a:r>
              <a:rPr dirty="0" spc="50" b="0" i="1">
                <a:latin typeface="Bookman Old Style"/>
                <a:cs typeface="Bookman Old Style"/>
              </a:rPr>
              <a:t>x</a:t>
            </a:r>
            <a:r>
              <a:rPr dirty="0" spc="50"/>
              <a:t>)</a:t>
            </a:r>
            <a:r>
              <a:rPr dirty="0" spc="165"/>
              <a:t> </a:t>
            </a:r>
            <a:r>
              <a:rPr dirty="0" spc="130"/>
              <a:t>=</a:t>
            </a:r>
            <a:r>
              <a:rPr dirty="0" spc="165"/>
              <a:t> </a:t>
            </a:r>
            <a:r>
              <a:rPr dirty="0" spc="100" b="0" i="1">
                <a:latin typeface="Bookman Old Style"/>
                <a:cs typeface="Bookman Old Style"/>
              </a:rPr>
              <a:t>A</a:t>
            </a:r>
            <a:r>
              <a:rPr dirty="0" spc="-300" b="0" i="1">
                <a:latin typeface="Bookman Old Style"/>
                <a:cs typeface="Bookman Old Style"/>
              </a:rPr>
              <a:t> </a:t>
            </a:r>
            <a:r>
              <a:rPr dirty="0"/>
              <a:t>sin(</a:t>
            </a:r>
            <a:r>
              <a:rPr dirty="0" b="0" i="1">
                <a:latin typeface="Bookman Old Style"/>
                <a:cs typeface="Bookman Old Style"/>
              </a:rPr>
              <a:t>πx/L</a:t>
            </a:r>
            <a:r>
              <a:rPr dirty="0"/>
              <a:t>)</a:t>
            </a:r>
            <a:r>
              <a:rPr dirty="0" spc="210"/>
              <a:t> </a:t>
            </a:r>
            <a:r>
              <a:rPr dirty="0"/>
              <a:t>from</a:t>
            </a:r>
            <a:r>
              <a:rPr dirty="0" spc="210"/>
              <a:t> </a:t>
            </a:r>
            <a:r>
              <a:rPr dirty="0" spc="50" b="0" i="1">
                <a:latin typeface="Bookman Old Style"/>
                <a:cs typeface="Bookman Old Style"/>
              </a:rPr>
              <a:t>x</a:t>
            </a:r>
            <a:r>
              <a:rPr dirty="0" spc="45" b="0" i="1">
                <a:latin typeface="Bookman Old Style"/>
                <a:cs typeface="Bookman Old Style"/>
              </a:rPr>
              <a:t> </a:t>
            </a:r>
            <a:r>
              <a:rPr dirty="0" spc="130"/>
              <a:t>=</a:t>
            </a:r>
            <a:r>
              <a:rPr dirty="0" spc="170"/>
              <a:t> </a:t>
            </a:r>
            <a:r>
              <a:rPr dirty="0" spc="-50"/>
              <a:t>0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45" y="1605862"/>
            <a:ext cx="8265795" cy="400939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3495">
              <a:lnSpc>
                <a:spcPct val="100000"/>
              </a:lnSpc>
              <a:spcBef>
                <a:spcPts val="125"/>
              </a:spcBef>
              <a:tabLst>
                <a:tab pos="4457065" algn="l"/>
              </a:tabLst>
            </a:pP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330">
                <a:latin typeface="Garamond"/>
                <a:cs typeface="Garamond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290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415">
                <a:latin typeface="Garamond"/>
                <a:cs typeface="Garamond"/>
              </a:rPr>
              <a:t> </a:t>
            </a:r>
            <a:r>
              <a:rPr dirty="0" sz="2450" spc="210" b="0" i="1">
                <a:latin typeface="Bookman Old Style"/>
                <a:cs typeface="Bookman Old Style"/>
              </a:rPr>
              <a:t>L</a:t>
            </a:r>
            <a:r>
              <a:rPr dirty="0" sz="2450" spc="215" b="0" i="1">
                <a:latin typeface="Bookman Old Style"/>
                <a:cs typeface="Bookman Old Style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0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everywhere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else.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114">
                <a:latin typeface="Garamond"/>
                <a:cs typeface="Garamond"/>
              </a:rPr>
              <a:t>What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 spc="70">
                <a:latin typeface="Cambria"/>
                <a:cs typeface="Cambria"/>
              </a:rPr>
              <a:t>⟨</a:t>
            </a:r>
            <a:r>
              <a:rPr dirty="0" sz="2450" spc="70" b="0" i="1">
                <a:latin typeface="Bookman Old Style"/>
                <a:cs typeface="Bookman Old Style"/>
              </a:rPr>
              <a:t>x</a:t>
            </a:r>
            <a:r>
              <a:rPr dirty="0" sz="2450" spc="70">
                <a:latin typeface="Cambria"/>
                <a:cs typeface="Cambria"/>
              </a:rPr>
              <a:t>⟩</a:t>
            </a:r>
            <a:r>
              <a:rPr dirty="0" sz="2450" spc="355">
                <a:latin typeface="Cambria"/>
                <a:cs typeface="Cambria"/>
              </a:rPr>
              <a:t> </a:t>
            </a:r>
            <a:r>
              <a:rPr dirty="0" sz="2450">
                <a:latin typeface="Garamond"/>
                <a:cs typeface="Garamond"/>
              </a:rPr>
              <a:t>for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this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particle?</a:t>
            </a:r>
            <a:endParaRPr sz="2450">
              <a:latin typeface="Garamond"/>
              <a:cs typeface="Garamond"/>
            </a:endParaRPr>
          </a:p>
          <a:p>
            <a:pPr marL="23495">
              <a:lnSpc>
                <a:spcPct val="100000"/>
              </a:lnSpc>
              <a:spcBef>
                <a:spcPts val="50"/>
              </a:spcBef>
              <a:tabLst>
                <a:tab pos="862330" algn="l"/>
                <a:tab pos="2950210" algn="l"/>
              </a:tabLst>
            </a:pPr>
            <a:r>
              <a:rPr dirty="0" sz="2450" spc="-10" b="0" i="1">
                <a:latin typeface="Bookman Old Style"/>
                <a:cs typeface="Bookman Old Style"/>
              </a:rPr>
              <a:t>Hint:</a:t>
            </a:r>
            <a:r>
              <a:rPr dirty="0" sz="2450" b="0" i="1">
                <a:latin typeface="Bookman Old Style"/>
                <a:cs typeface="Bookman Old Style"/>
              </a:rPr>
              <a:t>	</a:t>
            </a:r>
            <a:r>
              <a:rPr dirty="0" sz="2450">
                <a:latin typeface="Garamond"/>
                <a:cs typeface="Garamond"/>
              </a:rPr>
              <a:t>Sketch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graph.</a:t>
            </a:r>
            <a:r>
              <a:rPr dirty="0" sz="2450">
                <a:latin typeface="Garamond"/>
                <a:cs typeface="Garamond"/>
              </a:rPr>
              <a:t>	(Choose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one.)</a:t>
            </a:r>
            <a:endParaRPr sz="2450">
              <a:latin typeface="Garamond"/>
              <a:cs typeface="Garamond"/>
            </a:endParaRPr>
          </a:p>
          <a:p>
            <a:pPr marL="394335" indent="-370205">
              <a:lnSpc>
                <a:spcPct val="100000"/>
              </a:lnSpc>
              <a:spcBef>
                <a:spcPts val="1645"/>
              </a:spcBef>
              <a:buAutoNum type="alphaUcPeriod"/>
              <a:tabLst>
                <a:tab pos="394335" algn="l"/>
              </a:tabLst>
            </a:pPr>
            <a:r>
              <a:rPr dirty="0" sz="2450" spc="-50">
                <a:latin typeface="Garamond"/>
                <a:cs typeface="Garamond"/>
              </a:rPr>
              <a:t>0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394335" algn="l"/>
              </a:tabLst>
            </a:pPr>
            <a:r>
              <a:rPr dirty="0" sz="2450" spc="-25" b="0" i="1">
                <a:latin typeface="Bookman Old Style"/>
                <a:cs typeface="Bookman Old Style"/>
              </a:rPr>
              <a:t>L/</a:t>
            </a:r>
            <a:r>
              <a:rPr dirty="0" sz="2450" spc="-25">
                <a:latin typeface="Garamond"/>
                <a:cs typeface="Garamond"/>
              </a:rPr>
              <a:t>4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393700" algn="l"/>
              </a:tabLst>
            </a:pPr>
            <a:r>
              <a:rPr dirty="0" sz="2450" spc="-25" b="0" i="1">
                <a:latin typeface="Bookman Old Style"/>
                <a:cs typeface="Bookman Old Style"/>
              </a:rPr>
              <a:t>L/</a:t>
            </a:r>
            <a:r>
              <a:rPr dirty="0" sz="2450" spc="-25">
                <a:latin typeface="Garamond"/>
                <a:cs typeface="Garamond"/>
              </a:rPr>
              <a:t>2</a:t>
            </a:r>
            <a:endParaRPr sz="2450">
              <a:latin typeface="Garamond"/>
              <a:cs typeface="Garamond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393700" algn="l"/>
              </a:tabLst>
            </a:pPr>
            <a:r>
              <a:rPr dirty="0" sz="2450" spc="160" b="0" i="1">
                <a:latin typeface="Bookman Old Style"/>
                <a:cs typeface="Bookman Old Style"/>
              </a:rPr>
              <a:t>L</a:t>
            </a:r>
            <a:endParaRPr sz="2450">
              <a:latin typeface="Bookman Old Style"/>
              <a:cs typeface="Bookman Old Style"/>
            </a:endParaRPr>
          </a:p>
          <a:p>
            <a:pPr marL="39433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It’s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not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defined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this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wavefunction.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25">
                <a:latin typeface="Garamond"/>
                <a:cs typeface="Garamond"/>
              </a:rPr>
              <a:t>C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1376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4.3.</a:t>
            </a:r>
            <a:r>
              <a:rPr dirty="0" sz="1200" spc="28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WAVEFUNCTIONS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POSITION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PROBABILITIES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340585"/>
            <a:ext cx="82816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220"/>
              <a:t> </a:t>
            </a:r>
            <a:r>
              <a:rPr dirty="0" spc="50"/>
              <a:t>particle</a:t>
            </a:r>
            <a:r>
              <a:rPr dirty="0" spc="215"/>
              <a:t> </a:t>
            </a:r>
            <a:r>
              <a:rPr dirty="0"/>
              <a:t>has</a:t>
            </a:r>
            <a:r>
              <a:rPr dirty="0" spc="220"/>
              <a:t> </a:t>
            </a:r>
            <a:r>
              <a:rPr dirty="0"/>
              <a:t>the</a:t>
            </a:r>
            <a:r>
              <a:rPr dirty="0" spc="220"/>
              <a:t> </a:t>
            </a:r>
            <a:r>
              <a:rPr dirty="0"/>
              <a:t>wavefunction</a:t>
            </a:r>
            <a:r>
              <a:rPr dirty="0" spc="215"/>
              <a:t> </a:t>
            </a:r>
            <a:r>
              <a:rPr dirty="0" spc="-260" b="0" i="1">
                <a:latin typeface="Bookman Old Style"/>
                <a:cs typeface="Bookman Old Style"/>
              </a:rPr>
              <a:t>ψ</a:t>
            </a:r>
            <a:r>
              <a:rPr dirty="0" spc="165" b="0" i="1">
                <a:latin typeface="Bookman Old Style"/>
                <a:cs typeface="Bookman Old Style"/>
              </a:rPr>
              <a:t> </a:t>
            </a:r>
            <a:r>
              <a:rPr dirty="0" spc="130"/>
              <a:t>=</a:t>
            </a:r>
            <a:r>
              <a:rPr dirty="0" spc="200"/>
              <a:t> </a:t>
            </a:r>
            <a:r>
              <a:rPr dirty="0" spc="75" b="0" i="1">
                <a:latin typeface="Bookman Old Style"/>
                <a:cs typeface="Bookman Old Style"/>
              </a:rPr>
              <a:t>Ae</a:t>
            </a:r>
            <a:r>
              <a:rPr dirty="0" baseline="24390" sz="3075" spc="112">
                <a:latin typeface="Cambria"/>
                <a:cs typeface="Cambria"/>
              </a:rPr>
              <a:t>−</a:t>
            </a:r>
            <a:r>
              <a:rPr dirty="0" baseline="24390" sz="3075" spc="112"/>
              <a:t>(</a:t>
            </a:r>
            <a:r>
              <a:rPr dirty="0" baseline="24390" sz="3075" spc="112" b="0" i="1">
                <a:latin typeface="Bookman Old Style"/>
                <a:cs typeface="Bookman Old Style"/>
              </a:rPr>
              <a:t>x/L</a:t>
            </a:r>
            <a:r>
              <a:rPr dirty="0" baseline="24390" sz="3075" spc="112"/>
              <a:t>)</a:t>
            </a:r>
            <a:r>
              <a:rPr dirty="0" baseline="53921" sz="2550" spc="112"/>
              <a:t>2</a:t>
            </a:r>
            <a:r>
              <a:rPr dirty="0" sz="2450" spc="75"/>
              <a:t>.</a:t>
            </a:r>
            <a:r>
              <a:rPr dirty="0" sz="2450" spc="585"/>
              <a:t> </a:t>
            </a:r>
            <a:r>
              <a:rPr dirty="0" sz="2450"/>
              <a:t>You</a:t>
            </a:r>
            <a:r>
              <a:rPr dirty="0" sz="2450" spc="225"/>
              <a:t> </a:t>
            </a:r>
            <a:r>
              <a:rPr dirty="0" sz="2450"/>
              <a:t>measure</a:t>
            </a:r>
            <a:r>
              <a:rPr dirty="0" sz="2450" spc="215"/>
              <a:t> </a:t>
            </a:r>
            <a:r>
              <a:rPr dirty="0" sz="2450" spc="80"/>
              <a:t>it </a:t>
            </a:r>
            <a:r>
              <a:rPr dirty="0" sz="2450" spc="55"/>
              <a:t>and</a:t>
            </a:r>
            <a:r>
              <a:rPr dirty="0" sz="2450" spc="254"/>
              <a:t> </a:t>
            </a:r>
            <a:r>
              <a:rPr dirty="0" sz="2450"/>
              <a:t>find</a:t>
            </a:r>
            <a:r>
              <a:rPr dirty="0" sz="2450" spc="254"/>
              <a:t> </a:t>
            </a:r>
            <a:r>
              <a:rPr dirty="0" sz="2450" spc="105"/>
              <a:t>it</a:t>
            </a:r>
            <a:r>
              <a:rPr dirty="0" sz="2450" spc="260"/>
              <a:t> </a:t>
            </a:r>
            <a:r>
              <a:rPr dirty="0" sz="2450"/>
              <a:t>very</a:t>
            </a:r>
            <a:r>
              <a:rPr dirty="0" sz="2450" spc="254"/>
              <a:t> </a:t>
            </a:r>
            <a:r>
              <a:rPr dirty="0" sz="2450"/>
              <a:t>close</a:t>
            </a:r>
            <a:r>
              <a:rPr dirty="0" sz="2450" spc="254"/>
              <a:t> </a:t>
            </a:r>
            <a:r>
              <a:rPr dirty="0" sz="2450"/>
              <a:t>to</a:t>
            </a:r>
            <a:r>
              <a:rPr dirty="0" sz="2450" spc="254"/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140" b="0" i="1">
                <a:latin typeface="Bookman Old Style"/>
                <a:cs typeface="Bookman Old Style"/>
              </a:rPr>
              <a:t> </a:t>
            </a:r>
            <a:r>
              <a:rPr dirty="0" sz="2450" spc="130"/>
              <a:t>=</a:t>
            </a:r>
            <a:r>
              <a:rPr dirty="0" sz="2450" spc="270"/>
              <a:t> </a:t>
            </a:r>
            <a:r>
              <a:rPr dirty="0" sz="2450" spc="85"/>
              <a:t>2</a:t>
            </a:r>
            <a:r>
              <a:rPr dirty="0" sz="2450" spc="85" b="0" i="1">
                <a:latin typeface="Bookman Old Style"/>
                <a:cs typeface="Bookman Old Style"/>
              </a:rPr>
              <a:t>L</a:t>
            </a:r>
            <a:r>
              <a:rPr dirty="0" sz="2450" spc="85"/>
              <a:t>.</a:t>
            </a:r>
            <a:r>
              <a:rPr dirty="0" sz="2450" spc="45"/>
              <a:t>  </a:t>
            </a:r>
            <a:r>
              <a:rPr dirty="0" sz="2450"/>
              <a:t>Then</a:t>
            </a:r>
            <a:r>
              <a:rPr dirty="0" sz="2450" spc="265"/>
              <a:t> </a:t>
            </a:r>
            <a:r>
              <a:rPr dirty="0" sz="2450"/>
              <a:t>you</a:t>
            </a:r>
            <a:r>
              <a:rPr dirty="0" sz="2450" spc="265"/>
              <a:t> </a:t>
            </a:r>
            <a:r>
              <a:rPr dirty="0" sz="2450"/>
              <a:t>measure</a:t>
            </a:r>
            <a:r>
              <a:rPr dirty="0" sz="2450" spc="254"/>
              <a:t> </a:t>
            </a:r>
            <a:r>
              <a:rPr dirty="0" sz="2450" spc="70"/>
              <a:t>its</a:t>
            </a:r>
            <a:r>
              <a:rPr dirty="0" sz="2450" spc="260"/>
              <a:t> </a:t>
            </a:r>
            <a:r>
              <a:rPr dirty="0" sz="2450" spc="-10"/>
              <a:t>position </a:t>
            </a:r>
            <a:r>
              <a:rPr dirty="0" sz="2450" spc="70"/>
              <a:t>again.</a:t>
            </a:r>
            <a:r>
              <a:rPr dirty="0" sz="2450" spc="405"/>
              <a:t> </a:t>
            </a:r>
            <a:r>
              <a:rPr dirty="0" sz="2450"/>
              <a:t>The</a:t>
            </a:r>
            <a:r>
              <a:rPr dirty="0" sz="2450" spc="145"/>
              <a:t> </a:t>
            </a:r>
            <a:r>
              <a:rPr dirty="0" sz="2450"/>
              <a:t>second</a:t>
            </a:r>
            <a:r>
              <a:rPr dirty="0" sz="2450" spc="145"/>
              <a:t> </a:t>
            </a:r>
            <a:r>
              <a:rPr dirty="0" sz="2450" spc="50"/>
              <a:t>time</a:t>
            </a:r>
            <a:r>
              <a:rPr dirty="0" sz="2450" spc="150"/>
              <a:t> </a:t>
            </a:r>
            <a:r>
              <a:rPr dirty="0" sz="2450" spc="55"/>
              <a:t>are</a:t>
            </a:r>
            <a:r>
              <a:rPr dirty="0" sz="2450" spc="145"/>
              <a:t> </a:t>
            </a:r>
            <a:r>
              <a:rPr dirty="0" sz="2450"/>
              <a:t>you</a:t>
            </a:r>
            <a:r>
              <a:rPr dirty="0" sz="2450" spc="145"/>
              <a:t> </a:t>
            </a:r>
            <a:r>
              <a:rPr dirty="0" sz="2450" spc="75"/>
              <a:t>.</a:t>
            </a:r>
            <a:r>
              <a:rPr dirty="0" sz="2450" spc="-220"/>
              <a:t> </a:t>
            </a:r>
            <a:r>
              <a:rPr dirty="0" sz="2450" spc="75"/>
              <a:t>.</a:t>
            </a:r>
            <a:r>
              <a:rPr dirty="0" sz="2450" spc="-220"/>
              <a:t> </a:t>
            </a:r>
            <a:r>
              <a:rPr dirty="0" sz="2450" spc="75"/>
              <a:t>.</a:t>
            </a:r>
            <a:r>
              <a:rPr dirty="0" sz="2450" spc="-220"/>
              <a:t> </a:t>
            </a:r>
            <a:r>
              <a:rPr dirty="0" sz="2450"/>
              <a:t>(Choose</a:t>
            </a:r>
            <a:r>
              <a:rPr dirty="0" sz="2450" spc="145"/>
              <a:t> </a:t>
            </a:r>
            <a:r>
              <a:rPr dirty="0" sz="2450" spc="-10"/>
              <a:t>one.)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681756"/>
            <a:ext cx="8255634" cy="255460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227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likely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find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near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4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95">
                <a:latin typeface="Garamond"/>
                <a:cs typeface="Garamond"/>
              </a:rPr>
              <a:t>2</a:t>
            </a:r>
            <a:r>
              <a:rPr dirty="0" sz="2450" spc="95" b="0" i="1">
                <a:latin typeface="Bookman Old Style"/>
                <a:cs typeface="Bookman Old Style"/>
              </a:rPr>
              <a:t>L</a:t>
            </a:r>
            <a:r>
              <a:rPr dirty="0" sz="2450" spc="85" b="0" i="1">
                <a:latin typeface="Bookman Old Style"/>
                <a:cs typeface="Bookman Old Style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had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been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first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45">
                <a:latin typeface="Garamond"/>
                <a:cs typeface="Garamond"/>
              </a:rPr>
              <a:t>time.</a:t>
            </a:r>
            <a:endParaRPr sz="2450">
              <a:latin typeface="Garamond"/>
              <a:cs typeface="Garamond"/>
            </a:endParaRPr>
          </a:p>
          <a:p>
            <a:pPr marL="382270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Garamond"/>
                <a:cs typeface="Garamond"/>
              </a:rPr>
              <a:t>less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likely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3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find</a:t>
            </a:r>
            <a:r>
              <a:rPr dirty="0" sz="2450" spc="315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near</a:t>
            </a:r>
            <a:r>
              <a:rPr dirty="0" sz="2450" spc="315">
                <a:latin typeface="Garamond"/>
                <a:cs typeface="Garamond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23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350">
                <a:latin typeface="Garamond"/>
                <a:cs typeface="Garamond"/>
              </a:rPr>
              <a:t> </a:t>
            </a:r>
            <a:r>
              <a:rPr dirty="0" sz="2450" spc="95">
                <a:latin typeface="Garamond"/>
                <a:cs typeface="Garamond"/>
              </a:rPr>
              <a:t>2</a:t>
            </a:r>
            <a:r>
              <a:rPr dirty="0" sz="2450" spc="95" b="0" i="1">
                <a:latin typeface="Bookman Old Style"/>
                <a:cs typeface="Bookman Old Style"/>
              </a:rPr>
              <a:t>L</a:t>
            </a:r>
            <a:r>
              <a:rPr dirty="0" sz="2450" spc="195" b="0" i="1">
                <a:latin typeface="Bookman Old Style"/>
                <a:cs typeface="Bookman Old Style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31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had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been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first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45">
                <a:latin typeface="Garamond"/>
                <a:cs typeface="Garamond"/>
              </a:rPr>
              <a:t>time.</a:t>
            </a:r>
            <a:endParaRPr sz="2450">
              <a:latin typeface="Garamond"/>
              <a:cs typeface="Garamond"/>
            </a:endParaRPr>
          </a:p>
          <a:p>
            <a:pPr marL="38227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3540" algn="l"/>
              </a:tabLst>
            </a:pPr>
            <a:r>
              <a:rPr dirty="0" sz="2450" spc="80">
                <a:latin typeface="Garamond"/>
                <a:cs typeface="Garamond"/>
              </a:rPr>
              <a:t>just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likely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find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near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140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 spc="95">
                <a:latin typeface="Garamond"/>
                <a:cs typeface="Garamond"/>
              </a:rPr>
              <a:t>2</a:t>
            </a:r>
            <a:r>
              <a:rPr dirty="0" sz="2450" spc="95" b="0" i="1">
                <a:latin typeface="Bookman Old Style"/>
                <a:cs typeface="Bookman Old Style"/>
              </a:rPr>
              <a:t>L</a:t>
            </a:r>
            <a:r>
              <a:rPr dirty="0" sz="2450" spc="130" b="0" i="1">
                <a:latin typeface="Bookman Old Style"/>
                <a:cs typeface="Bookman Old Style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had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been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the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first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45">
                <a:latin typeface="Garamond"/>
                <a:cs typeface="Garamond"/>
              </a:rPr>
              <a:t>time.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1376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4.3.</a:t>
            </a:r>
            <a:r>
              <a:rPr dirty="0" sz="1200" spc="28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WAVEFUNCTIONS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POSITION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PROBABILITIES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340585"/>
            <a:ext cx="82816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220"/>
              <a:t> </a:t>
            </a:r>
            <a:r>
              <a:rPr dirty="0" spc="50"/>
              <a:t>particle</a:t>
            </a:r>
            <a:r>
              <a:rPr dirty="0" spc="215"/>
              <a:t> </a:t>
            </a:r>
            <a:r>
              <a:rPr dirty="0"/>
              <a:t>has</a:t>
            </a:r>
            <a:r>
              <a:rPr dirty="0" spc="220"/>
              <a:t> </a:t>
            </a:r>
            <a:r>
              <a:rPr dirty="0"/>
              <a:t>the</a:t>
            </a:r>
            <a:r>
              <a:rPr dirty="0" spc="220"/>
              <a:t> </a:t>
            </a:r>
            <a:r>
              <a:rPr dirty="0"/>
              <a:t>wavefunction</a:t>
            </a:r>
            <a:r>
              <a:rPr dirty="0" spc="215"/>
              <a:t> </a:t>
            </a:r>
            <a:r>
              <a:rPr dirty="0" spc="-260" b="0" i="1">
                <a:latin typeface="Bookman Old Style"/>
                <a:cs typeface="Bookman Old Style"/>
              </a:rPr>
              <a:t>ψ</a:t>
            </a:r>
            <a:r>
              <a:rPr dirty="0" spc="165" b="0" i="1">
                <a:latin typeface="Bookman Old Style"/>
                <a:cs typeface="Bookman Old Style"/>
              </a:rPr>
              <a:t> </a:t>
            </a:r>
            <a:r>
              <a:rPr dirty="0" spc="130"/>
              <a:t>=</a:t>
            </a:r>
            <a:r>
              <a:rPr dirty="0" spc="200"/>
              <a:t> </a:t>
            </a:r>
            <a:r>
              <a:rPr dirty="0" spc="75" b="0" i="1">
                <a:latin typeface="Bookman Old Style"/>
                <a:cs typeface="Bookman Old Style"/>
              </a:rPr>
              <a:t>Ae</a:t>
            </a:r>
            <a:r>
              <a:rPr dirty="0" baseline="24390" sz="3075" spc="112">
                <a:latin typeface="Cambria"/>
                <a:cs typeface="Cambria"/>
              </a:rPr>
              <a:t>−</a:t>
            </a:r>
            <a:r>
              <a:rPr dirty="0" baseline="24390" sz="3075" spc="112"/>
              <a:t>(</a:t>
            </a:r>
            <a:r>
              <a:rPr dirty="0" baseline="24390" sz="3075" spc="112" b="0" i="1">
                <a:latin typeface="Bookman Old Style"/>
                <a:cs typeface="Bookman Old Style"/>
              </a:rPr>
              <a:t>x/L</a:t>
            </a:r>
            <a:r>
              <a:rPr dirty="0" baseline="24390" sz="3075" spc="112"/>
              <a:t>)</a:t>
            </a:r>
            <a:r>
              <a:rPr dirty="0" baseline="53921" sz="2550" spc="112"/>
              <a:t>2</a:t>
            </a:r>
            <a:r>
              <a:rPr dirty="0" sz="2450" spc="75"/>
              <a:t>.</a:t>
            </a:r>
            <a:r>
              <a:rPr dirty="0" sz="2450" spc="585"/>
              <a:t> </a:t>
            </a:r>
            <a:r>
              <a:rPr dirty="0" sz="2450"/>
              <a:t>You</a:t>
            </a:r>
            <a:r>
              <a:rPr dirty="0" sz="2450" spc="225"/>
              <a:t> </a:t>
            </a:r>
            <a:r>
              <a:rPr dirty="0" sz="2450"/>
              <a:t>measure</a:t>
            </a:r>
            <a:r>
              <a:rPr dirty="0" sz="2450" spc="215"/>
              <a:t> </a:t>
            </a:r>
            <a:r>
              <a:rPr dirty="0" sz="2450" spc="80"/>
              <a:t>it </a:t>
            </a:r>
            <a:r>
              <a:rPr dirty="0" sz="2450" spc="55"/>
              <a:t>and</a:t>
            </a:r>
            <a:r>
              <a:rPr dirty="0" sz="2450" spc="254"/>
              <a:t> </a:t>
            </a:r>
            <a:r>
              <a:rPr dirty="0" sz="2450"/>
              <a:t>find</a:t>
            </a:r>
            <a:r>
              <a:rPr dirty="0" sz="2450" spc="254"/>
              <a:t> </a:t>
            </a:r>
            <a:r>
              <a:rPr dirty="0" sz="2450" spc="105"/>
              <a:t>it</a:t>
            </a:r>
            <a:r>
              <a:rPr dirty="0" sz="2450" spc="260"/>
              <a:t> </a:t>
            </a:r>
            <a:r>
              <a:rPr dirty="0" sz="2450"/>
              <a:t>very</a:t>
            </a:r>
            <a:r>
              <a:rPr dirty="0" sz="2450" spc="254"/>
              <a:t> </a:t>
            </a:r>
            <a:r>
              <a:rPr dirty="0" sz="2450"/>
              <a:t>close</a:t>
            </a:r>
            <a:r>
              <a:rPr dirty="0" sz="2450" spc="254"/>
              <a:t> </a:t>
            </a:r>
            <a:r>
              <a:rPr dirty="0" sz="2450"/>
              <a:t>to</a:t>
            </a:r>
            <a:r>
              <a:rPr dirty="0" sz="2450" spc="254"/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140" b="0" i="1">
                <a:latin typeface="Bookman Old Style"/>
                <a:cs typeface="Bookman Old Style"/>
              </a:rPr>
              <a:t> </a:t>
            </a:r>
            <a:r>
              <a:rPr dirty="0" sz="2450" spc="130"/>
              <a:t>=</a:t>
            </a:r>
            <a:r>
              <a:rPr dirty="0" sz="2450" spc="270"/>
              <a:t> </a:t>
            </a:r>
            <a:r>
              <a:rPr dirty="0" sz="2450" spc="85"/>
              <a:t>2</a:t>
            </a:r>
            <a:r>
              <a:rPr dirty="0" sz="2450" spc="85" b="0" i="1">
                <a:latin typeface="Bookman Old Style"/>
                <a:cs typeface="Bookman Old Style"/>
              </a:rPr>
              <a:t>L</a:t>
            </a:r>
            <a:r>
              <a:rPr dirty="0" sz="2450" spc="85"/>
              <a:t>.</a:t>
            </a:r>
            <a:r>
              <a:rPr dirty="0" sz="2450" spc="45"/>
              <a:t>  </a:t>
            </a:r>
            <a:r>
              <a:rPr dirty="0" sz="2450"/>
              <a:t>Then</a:t>
            </a:r>
            <a:r>
              <a:rPr dirty="0" sz="2450" spc="265"/>
              <a:t> </a:t>
            </a:r>
            <a:r>
              <a:rPr dirty="0" sz="2450"/>
              <a:t>you</a:t>
            </a:r>
            <a:r>
              <a:rPr dirty="0" sz="2450" spc="265"/>
              <a:t> </a:t>
            </a:r>
            <a:r>
              <a:rPr dirty="0" sz="2450"/>
              <a:t>measure</a:t>
            </a:r>
            <a:r>
              <a:rPr dirty="0" sz="2450" spc="254"/>
              <a:t> </a:t>
            </a:r>
            <a:r>
              <a:rPr dirty="0" sz="2450" spc="70"/>
              <a:t>its</a:t>
            </a:r>
            <a:r>
              <a:rPr dirty="0" sz="2450" spc="260"/>
              <a:t> </a:t>
            </a:r>
            <a:r>
              <a:rPr dirty="0" sz="2450" spc="-10"/>
              <a:t>position </a:t>
            </a:r>
            <a:r>
              <a:rPr dirty="0" sz="2450" spc="70"/>
              <a:t>again.</a:t>
            </a:r>
            <a:r>
              <a:rPr dirty="0" sz="2450" spc="405"/>
              <a:t> </a:t>
            </a:r>
            <a:r>
              <a:rPr dirty="0" sz="2450"/>
              <a:t>The</a:t>
            </a:r>
            <a:r>
              <a:rPr dirty="0" sz="2450" spc="145"/>
              <a:t> </a:t>
            </a:r>
            <a:r>
              <a:rPr dirty="0" sz="2450"/>
              <a:t>second</a:t>
            </a:r>
            <a:r>
              <a:rPr dirty="0" sz="2450" spc="145"/>
              <a:t> </a:t>
            </a:r>
            <a:r>
              <a:rPr dirty="0" sz="2450" spc="50"/>
              <a:t>time</a:t>
            </a:r>
            <a:r>
              <a:rPr dirty="0" sz="2450" spc="150"/>
              <a:t> </a:t>
            </a:r>
            <a:r>
              <a:rPr dirty="0" sz="2450" spc="55"/>
              <a:t>are</a:t>
            </a:r>
            <a:r>
              <a:rPr dirty="0" sz="2450" spc="145"/>
              <a:t> </a:t>
            </a:r>
            <a:r>
              <a:rPr dirty="0" sz="2450"/>
              <a:t>you</a:t>
            </a:r>
            <a:r>
              <a:rPr dirty="0" sz="2450" spc="145"/>
              <a:t> </a:t>
            </a:r>
            <a:r>
              <a:rPr dirty="0" sz="2450" spc="75"/>
              <a:t>.</a:t>
            </a:r>
            <a:r>
              <a:rPr dirty="0" sz="2450" spc="-220"/>
              <a:t> </a:t>
            </a:r>
            <a:r>
              <a:rPr dirty="0" sz="2450" spc="75"/>
              <a:t>.</a:t>
            </a:r>
            <a:r>
              <a:rPr dirty="0" sz="2450" spc="-220"/>
              <a:t> </a:t>
            </a:r>
            <a:r>
              <a:rPr dirty="0" sz="2450" spc="75"/>
              <a:t>.</a:t>
            </a:r>
            <a:r>
              <a:rPr dirty="0" sz="2450" spc="-220"/>
              <a:t> </a:t>
            </a:r>
            <a:r>
              <a:rPr dirty="0" sz="2450"/>
              <a:t>(Choose</a:t>
            </a:r>
            <a:r>
              <a:rPr dirty="0" sz="2450" spc="145"/>
              <a:t> </a:t>
            </a:r>
            <a:r>
              <a:rPr dirty="0" sz="2450" spc="-10"/>
              <a:t>one.)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07745" y="2681756"/>
            <a:ext cx="8268334" cy="355409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3700" marR="635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likely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find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near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4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95">
                <a:latin typeface="Garamond"/>
                <a:cs typeface="Garamond"/>
              </a:rPr>
              <a:t>2</a:t>
            </a:r>
            <a:r>
              <a:rPr dirty="0" sz="2450" spc="95" b="0" i="1">
                <a:latin typeface="Bookman Old Style"/>
                <a:cs typeface="Bookman Old Style"/>
              </a:rPr>
              <a:t>L</a:t>
            </a:r>
            <a:r>
              <a:rPr dirty="0" sz="2450" spc="85" b="0" i="1">
                <a:latin typeface="Bookman Old Style"/>
                <a:cs typeface="Bookman Old Style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had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been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first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45">
                <a:latin typeface="Garamond"/>
                <a:cs typeface="Garamond"/>
              </a:rPr>
              <a:t>time.</a:t>
            </a:r>
            <a:endParaRPr sz="2450">
              <a:latin typeface="Garamond"/>
              <a:cs typeface="Garamond"/>
            </a:endParaRPr>
          </a:p>
          <a:p>
            <a:pPr marL="393700" marR="5715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less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likely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3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find</a:t>
            </a:r>
            <a:r>
              <a:rPr dirty="0" sz="2450" spc="315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near</a:t>
            </a:r>
            <a:r>
              <a:rPr dirty="0" sz="2450" spc="315">
                <a:latin typeface="Garamond"/>
                <a:cs typeface="Garamond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23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350">
                <a:latin typeface="Garamond"/>
                <a:cs typeface="Garamond"/>
              </a:rPr>
              <a:t> </a:t>
            </a:r>
            <a:r>
              <a:rPr dirty="0" sz="2450" spc="95">
                <a:latin typeface="Garamond"/>
                <a:cs typeface="Garamond"/>
              </a:rPr>
              <a:t>2</a:t>
            </a:r>
            <a:r>
              <a:rPr dirty="0" sz="2450" spc="95" b="0" i="1">
                <a:latin typeface="Bookman Old Style"/>
                <a:cs typeface="Bookman Old Style"/>
              </a:rPr>
              <a:t>L</a:t>
            </a:r>
            <a:r>
              <a:rPr dirty="0" sz="2450" spc="195" b="0" i="1">
                <a:latin typeface="Bookman Old Style"/>
                <a:cs typeface="Bookman Old Style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31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had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been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first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45">
                <a:latin typeface="Garamond"/>
                <a:cs typeface="Garamond"/>
              </a:rPr>
              <a:t>time.</a:t>
            </a:r>
            <a:endParaRPr sz="2450">
              <a:latin typeface="Garamond"/>
              <a:cs typeface="Garamond"/>
            </a:endParaRPr>
          </a:p>
          <a:p>
            <a:pPr marL="393700" marR="635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 spc="80">
                <a:latin typeface="Garamond"/>
                <a:cs typeface="Garamond"/>
              </a:rPr>
              <a:t>just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likely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find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near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140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 spc="95">
                <a:latin typeface="Garamond"/>
                <a:cs typeface="Garamond"/>
              </a:rPr>
              <a:t>2</a:t>
            </a:r>
            <a:r>
              <a:rPr dirty="0" sz="2450" spc="95" b="0" i="1">
                <a:latin typeface="Bookman Old Style"/>
                <a:cs typeface="Bookman Old Style"/>
              </a:rPr>
              <a:t>L</a:t>
            </a:r>
            <a:r>
              <a:rPr dirty="0" sz="2450" spc="130" b="0" i="1">
                <a:latin typeface="Bookman Old Style"/>
                <a:cs typeface="Bookman Old Style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had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been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the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first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45">
                <a:latin typeface="Garamond"/>
                <a:cs typeface="Garamond"/>
              </a:rPr>
              <a:t>time.</a:t>
            </a:r>
            <a:endParaRPr sz="2450">
              <a:latin typeface="Garamond"/>
              <a:cs typeface="Garamond"/>
            </a:endParaRPr>
          </a:p>
          <a:p>
            <a:pPr marL="23495" marR="5080" indent="-11430">
              <a:lnSpc>
                <a:spcPct val="101699"/>
              </a:lnSpc>
              <a:spcBef>
                <a:spcPts val="1895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4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(more</a:t>
            </a:r>
            <a:r>
              <a:rPr dirty="0" sz="2450" spc="47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likely),</a:t>
            </a:r>
            <a:r>
              <a:rPr dirty="0" sz="2450" spc="5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because</a:t>
            </a:r>
            <a:r>
              <a:rPr dirty="0" sz="2450" spc="4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first</a:t>
            </a:r>
            <a:r>
              <a:rPr dirty="0" sz="2450" spc="4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measurement</a:t>
            </a:r>
            <a:r>
              <a:rPr dirty="0" sz="2450" spc="46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col- </a:t>
            </a:r>
            <a:r>
              <a:rPr dirty="0" sz="2450">
                <a:latin typeface="Garamond"/>
                <a:cs typeface="Garamond"/>
              </a:rPr>
              <a:t>lapsed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wavefunction.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13829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4.3.</a:t>
            </a:r>
            <a:r>
              <a:rPr dirty="0" sz="1200" spc="29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WAVEFUNCTIONS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POSITION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PROBABILITIES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384175" marR="17780" indent="-297815">
              <a:lnSpc>
                <a:spcPct val="101699"/>
              </a:lnSpc>
              <a:spcBef>
                <a:spcPts val="75"/>
              </a:spcBef>
            </a:pPr>
            <a:r>
              <a:rPr dirty="0"/>
              <a:t>1.</a:t>
            </a:r>
            <a:r>
              <a:rPr dirty="0" spc="-5"/>
              <a:t> </a:t>
            </a:r>
            <a:r>
              <a:rPr dirty="0"/>
              <a:t>In</a:t>
            </a:r>
            <a:r>
              <a:rPr dirty="0" spc="250"/>
              <a:t> </a:t>
            </a:r>
            <a:r>
              <a:rPr dirty="0" spc="130"/>
              <a:t>a</a:t>
            </a:r>
            <a:r>
              <a:rPr dirty="0" spc="245"/>
              <a:t> </a:t>
            </a:r>
            <a:r>
              <a:rPr dirty="0"/>
              <a:t>discrete</a:t>
            </a:r>
            <a:r>
              <a:rPr dirty="0" spc="245"/>
              <a:t> </a:t>
            </a:r>
            <a:r>
              <a:rPr dirty="0"/>
              <a:t>universe</a:t>
            </a:r>
            <a:r>
              <a:rPr dirty="0" spc="250"/>
              <a:t> </a:t>
            </a:r>
            <a:r>
              <a:rPr dirty="0" spc="50"/>
              <a:t>with</a:t>
            </a:r>
            <a:r>
              <a:rPr dirty="0" spc="245"/>
              <a:t> </a:t>
            </a:r>
            <a:r>
              <a:rPr dirty="0" spc="130"/>
              <a:t>a</a:t>
            </a:r>
            <a:r>
              <a:rPr dirty="0" spc="240"/>
              <a:t> </a:t>
            </a:r>
            <a:r>
              <a:rPr dirty="0"/>
              <a:t>finite</a:t>
            </a:r>
            <a:r>
              <a:rPr dirty="0" spc="250"/>
              <a:t> </a:t>
            </a:r>
            <a:r>
              <a:rPr dirty="0"/>
              <a:t>number</a:t>
            </a:r>
            <a:r>
              <a:rPr dirty="0" spc="245"/>
              <a:t> </a:t>
            </a:r>
            <a:r>
              <a:rPr dirty="0"/>
              <a:t>of</a:t>
            </a:r>
            <a:r>
              <a:rPr dirty="0" spc="250"/>
              <a:t> </a:t>
            </a:r>
            <a:r>
              <a:rPr dirty="0"/>
              <a:t>points,</a:t>
            </a:r>
            <a:r>
              <a:rPr dirty="0" spc="260"/>
              <a:t> </a:t>
            </a:r>
            <a:r>
              <a:rPr dirty="0"/>
              <a:t>would</a:t>
            </a:r>
            <a:r>
              <a:rPr dirty="0" spc="245"/>
              <a:t> </a:t>
            </a:r>
            <a:r>
              <a:rPr dirty="0" spc="80"/>
              <a:t>it </a:t>
            </a:r>
            <a:r>
              <a:rPr dirty="0"/>
              <a:t>be</a:t>
            </a:r>
            <a:r>
              <a:rPr dirty="0" spc="80"/>
              <a:t> </a:t>
            </a:r>
            <a:r>
              <a:rPr dirty="0"/>
              <a:t>possible</a:t>
            </a:r>
            <a:r>
              <a:rPr dirty="0" spc="95"/>
              <a:t> </a:t>
            </a:r>
            <a:r>
              <a:rPr dirty="0"/>
              <a:t>to</a:t>
            </a:r>
            <a:r>
              <a:rPr dirty="0" spc="90"/>
              <a:t> </a:t>
            </a:r>
            <a:r>
              <a:rPr dirty="0"/>
              <a:t>have</a:t>
            </a:r>
            <a:r>
              <a:rPr dirty="0" spc="90"/>
              <a:t> </a:t>
            </a:r>
            <a:r>
              <a:rPr dirty="0" spc="-35">
                <a:latin typeface="Cambria"/>
                <a:cs typeface="Cambria"/>
              </a:rPr>
              <a:t>|</a:t>
            </a:r>
            <a:r>
              <a:rPr dirty="0" spc="-35" b="0" i="1">
                <a:latin typeface="Bookman Old Style"/>
                <a:cs typeface="Bookman Old Style"/>
              </a:rPr>
              <a:t>ψ</a:t>
            </a:r>
            <a:r>
              <a:rPr dirty="0" spc="-35">
                <a:latin typeface="Cambria"/>
                <a:cs typeface="Cambria"/>
              </a:rPr>
              <a:t>|</a:t>
            </a:r>
            <a:r>
              <a:rPr dirty="0" baseline="24390" sz="3075" spc="-52"/>
              <a:t>2</a:t>
            </a:r>
            <a:r>
              <a:rPr dirty="0" baseline="24390" sz="3075" spc="270"/>
              <a:t> </a:t>
            </a:r>
            <a:r>
              <a:rPr dirty="0" sz="2450" spc="130"/>
              <a:t>=</a:t>
            </a:r>
            <a:r>
              <a:rPr dirty="0" sz="2450" spc="35"/>
              <a:t> </a:t>
            </a:r>
            <a:r>
              <a:rPr dirty="0" sz="2450"/>
              <a:t>3</a:t>
            </a:r>
            <a:r>
              <a:rPr dirty="0" sz="2450" spc="90"/>
              <a:t> </a:t>
            </a:r>
            <a:r>
              <a:rPr dirty="0" sz="2450" spc="145"/>
              <a:t>at</a:t>
            </a:r>
            <a:r>
              <a:rPr dirty="0" sz="2450" spc="90"/>
              <a:t> </a:t>
            </a:r>
            <a:r>
              <a:rPr dirty="0" sz="2450"/>
              <a:t>one</a:t>
            </a:r>
            <a:r>
              <a:rPr dirty="0" sz="2450" spc="95"/>
              <a:t> </a:t>
            </a:r>
            <a:r>
              <a:rPr dirty="0" sz="2450"/>
              <a:t>of</a:t>
            </a:r>
            <a:r>
              <a:rPr dirty="0" sz="2450" spc="90"/>
              <a:t> </a:t>
            </a:r>
            <a:r>
              <a:rPr dirty="0" sz="2450"/>
              <a:t>those</a:t>
            </a:r>
            <a:r>
              <a:rPr dirty="0" sz="2450" spc="95"/>
              <a:t> </a:t>
            </a:r>
            <a:r>
              <a:rPr dirty="0" sz="2450" spc="-10"/>
              <a:t>points?</a:t>
            </a:r>
            <a:endParaRPr sz="2450">
              <a:latin typeface="Cambria"/>
              <a:cs typeface="Cambria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80491" y="2094470"/>
            <a:ext cx="8208009" cy="204851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21310" marR="19685" indent="-296545">
              <a:lnSpc>
                <a:spcPct val="101699"/>
              </a:lnSpc>
              <a:spcBef>
                <a:spcPts val="75"/>
              </a:spcBef>
              <a:buAutoNum type="arabicPeriod" startAt="2"/>
              <a:tabLst>
                <a:tab pos="322580" algn="l"/>
              </a:tabLst>
            </a:pP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continuous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universe,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possible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-10">
                <a:latin typeface="Cambria"/>
                <a:cs typeface="Cambria"/>
              </a:rPr>
              <a:t>|</a:t>
            </a:r>
            <a:r>
              <a:rPr dirty="0" sz="2450" spc="-10" b="0" i="1">
                <a:latin typeface="Bookman Old Style"/>
                <a:cs typeface="Bookman Old Style"/>
              </a:rPr>
              <a:t>ψ</a:t>
            </a:r>
            <a:r>
              <a:rPr dirty="0" sz="2450" spc="-10">
                <a:latin typeface="Cambria"/>
                <a:cs typeface="Cambria"/>
              </a:rPr>
              <a:t>|</a:t>
            </a:r>
            <a:r>
              <a:rPr dirty="0" baseline="24390" sz="3075" spc="-15">
                <a:latin typeface="Garamond"/>
                <a:cs typeface="Garamond"/>
              </a:rPr>
              <a:t>2</a:t>
            </a:r>
            <a:r>
              <a:rPr dirty="0" baseline="24390" sz="3075" spc="322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3 </a:t>
            </a:r>
            <a:r>
              <a:rPr dirty="0" sz="2450" spc="-50">
                <a:latin typeface="Garamond"/>
                <a:cs typeface="Garamond"/>
              </a:rPr>
              <a:t>	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one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x</a:t>
            </a:r>
            <a:r>
              <a:rPr dirty="0" sz="2450">
                <a:latin typeface="Garamond"/>
                <a:cs typeface="Garamond"/>
              </a:rPr>
              <a:t>-</a:t>
            </a:r>
            <a:r>
              <a:rPr dirty="0" sz="2450" spc="40">
                <a:latin typeface="Garamond"/>
                <a:cs typeface="Garamond"/>
              </a:rPr>
              <a:t>value?</a:t>
            </a:r>
            <a:endParaRPr sz="2450">
              <a:latin typeface="Garamond"/>
              <a:cs typeface="Garamond"/>
            </a:endParaRPr>
          </a:p>
          <a:p>
            <a:pPr algn="just" marL="321310" marR="17780" indent="-296545">
              <a:lnSpc>
                <a:spcPct val="101699"/>
              </a:lnSpc>
              <a:spcBef>
                <a:spcPts val="994"/>
              </a:spcBef>
              <a:buAutoNum type="arabicPeriod" startAt="2"/>
              <a:tabLst>
                <a:tab pos="322580" algn="l"/>
              </a:tabLst>
            </a:pP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possible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normalized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function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discrete</a:t>
            </a:r>
            <a:r>
              <a:rPr dirty="0" sz="2450" spc="32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uni- </a:t>
            </a:r>
            <a:r>
              <a:rPr dirty="0" sz="2450" spc="-2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verse</a:t>
            </a:r>
            <a:r>
              <a:rPr dirty="0" sz="2450" spc="35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3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infinite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amount</a:t>
            </a:r>
            <a:r>
              <a:rPr dirty="0" sz="2450" spc="3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3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points</a:t>
            </a:r>
            <a:r>
              <a:rPr dirty="0" sz="2450" spc="3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(such</a:t>
            </a:r>
            <a:r>
              <a:rPr dirty="0" sz="2450" spc="36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360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“all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positive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40">
                <a:latin typeface="Garamond"/>
                <a:cs typeface="Garamond"/>
              </a:rPr>
              <a:t>integers”)?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13829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4.3.</a:t>
            </a:r>
            <a:r>
              <a:rPr dirty="0" sz="1200" spc="29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WAVEFUNCTIONS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POSITION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PROBABILITIES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0795" rIns="0" bIns="0" rtlCol="0" vert="horz">
            <a:spAutoFit/>
          </a:bodyPr>
          <a:lstStyle/>
          <a:p>
            <a:pPr marL="383540" marR="17780" indent="-260350">
              <a:lnSpc>
                <a:spcPct val="101200"/>
              </a:lnSpc>
              <a:spcBef>
                <a:spcPts val="85"/>
              </a:spcBef>
            </a:pPr>
            <a:r>
              <a:rPr dirty="0" sz="2050"/>
              <a:t>1.</a:t>
            </a:r>
            <a:r>
              <a:rPr dirty="0" sz="2050" spc="100"/>
              <a:t> </a:t>
            </a:r>
            <a:r>
              <a:rPr dirty="0" sz="2050"/>
              <a:t>In</a:t>
            </a:r>
            <a:r>
              <a:rPr dirty="0" sz="2050" spc="70"/>
              <a:t> </a:t>
            </a:r>
            <a:r>
              <a:rPr dirty="0" sz="2050" spc="100"/>
              <a:t>a</a:t>
            </a:r>
            <a:r>
              <a:rPr dirty="0" sz="2050" spc="70"/>
              <a:t> </a:t>
            </a:r>
            <a:r>
              <a:rPr dirty="0" sz="2050"/>
              <a:t>discrete</a:t>
            </a:r>
            <a:r>
              <a:rPr dirty="0" sz="2050" spc="70"/>
              <a:t> </a:t>
            </a:r>
            <a:r>
              <a:rPr dirty="0" sz="2050"/>
              <a:t>universe</a:t>
            </a:r>
            <a:r>
              <a:rPr dirty="0" sz="2050" spc="70"/>
              <a:t> </a:t>
            </a:r>
            <a:r>
              <a:rPr dirty="0" sz="2050"/>
              <a:t>with</a:t>
            </a:r>
            <a:r>
              <a:rPr dirty="0" sz="2050" spc="70"/>
              <a:t> </a:t>
            </a:r>
            <a:r>
              <a:rPr dirty="0" sz="2050" spc="100"/>
              <a:t>a</a:t>
            </a:r>
            <a:r>
              <a:rPr dirty="0" sz="2050" spc="70"/>
              <a:t> </a:t>
            </a:r>
            <a:r>
              <a:rPr dirty="0" sz="2050"/>
              <a:t>finite</a:t>
            </a:r>
            <a:r>
              <a:rPr dirty="0" sz="2050" spc="70"/>
              <a:t> </a:t>
            </a:r>
            <a:r>
              <a:rPr dirty="0" sz="2050"/>
              <a:t>number</a:t>
            </a:r>
            <a:r>
              <a:rPr dirty="0" sz="2050" spc="65"/>
              <a:t> </a:t>
            </a:r>
            <a:r>
              <a:rPr dirty="0" sz="2050" spc="-45"/>
              <a:t>of</a:t>
            </a:r>
            <a:r>
              <a:rPr dirty="0" sz="2050" spc="70"/>
              <a:t> </a:t>
            </a:r>
            <a:r>
              <a:rPr dirty="0" sz="2050"/>
              <a:t>points,</a:t>
            </a:r>
            <a:r>
              <a:rPr dirty="0" sz="2050" spc="85"/>
              <a:t> </a:t>
            </a:r>
            <a:r>
              <a:rPr dirty="0" sz="2050"/>
              <a:t>would</a:t>
            </a:r>
            <a:r>
              <a:rPr dirty="0" sz="2050" spc="70"/>
              <a:t> </a:t>
            </a:r>
            <a:r>
              <a:rPr dirty="0" sz="2050" spc="80"/>
              <a:t>it</a:t>
            </a:r>
            <a:r>
              <a:rPr dirty="0" sz="2050" spc="70"/>
              <a:t> </a:t>
            </a:r>
            <a:r>
              <a:rPr dirty="0" sz="2050"/>
              <a:t>be</a:t>
            </a:r>
            <a:r>
              <a:rPr dirty="0" sz="2050" spc="70"/>
              <a:t> </a:t>
            </a:r>
            <a:r>
              <a:rPr dirty="0" sz="2050"/>
              <a:t>possible</a:t>
            </a:r>
            <a:r>
              <a:rPr dirty="0" sz="2050" spc="70"/>
              <a:t> </a:t>
            </a:r>
            <a:r>
              <a:rPr dirty="0" sz="2050" spc="-25"/>
              <a:t>to </a:t>
            </a:r>
            <a:r>
              <a:rPr dirty="0" sz="2050"/>
              <a:t>have</a:t>
            </a:r>
            <a:r>
              <a:rPr dirty="0" sz="2050" spc="85"/>
              <a:t> </a:t>
            </a:r>
            <a:r>
              <a:rPr dirty="0" sz="2050" spc="-25">
                <a:latin typeface="Cambria"/>
                <a:cs typeface="Cambria"/>
              </a:rPr>
              <a:t>|</a:t>
            </a:r>
            <a:r>
              <a:rPr dirty="0" sz="2050" spc="-25" b="0" i="1">
                <a:latin typeface="Bookman Old Style"/>
                <a:cs typeface="Bookman Old Style"/>
              </a:rPr>
              <a:t>ψ</a:t>
            </a:r>
            <a:r>
              <a:rPr dirty="0" sz="2050" spc="-25">
                <a:latin typeface="Cambria"/>
                <a:cs typeface="Cambria"/>
              </a:rPr>
              <a:t>|</a:t>
            </a:r>
            <a:r>
              <a:rPr dirty="0" baseline="29761" sz="2100" spc="-37">
                <a:latin typeface="Times New Roman"/>
                <a:cs typeface="Times New Roman"/>
              </a:rPr>
              <a:t>2</a:t>
            </a:r>
            <a:r>
              <a:rPr dirty="0" baseline="29761" sz="2100" spc="359">
                <a:latin typeface="Times New Roman"/>
                <a:cs typeface="Times New Roman"/>
              </a:rPr>
              <a:t> </a:t>
            </a:r>
            <a:r>
              <a:rPr dirty="0" sz="2050" spc="120"/>
              <a:t>=</a:t>
            </a:r>
            <a:r>
              <a:rPr dirty="0" sz="2050" spc="35"/>
              <a:t> </a:t>
            </a:r>
            <a:r>
              <a:rPr dirty="0" sz="2050"/>
              <a:t>3</a:t>
            </a:r>
            <a:r>
              <a:rPr dirty="0" sz="2050" spc="80"/>
              <a:t> </a:t>
            </a:r>
            <a:r>
              <a:rPr dirty="0" sz="2050" spc="114"/>
              <a:t>at</a:t>
            </a:r>
            <a:r>
              <a:rPr dirty="0" sz="2050" spc="85"/>
              <a:t> </a:t>
            </a:r>
            <a:r>
              <a:rPr dirty="0" sz="2050"/>
              <a:t>one</a:t>
            </a:r>
            <a:r>
              <a:rPr dirty="0" sz="2050" spc="85"/>
              <a:t> </a:t>
            </a:r>
            <a:r>
              <a:rPr dirty="0" sz="2050"/>
              <a:t>of</a:t>
            </a:r>
            <a:r>
              <a:rPr dirty="0" sz="2050" spc="80"/>
              <a:t> </a:t>
            </a:r>
            <a:r>
              <a:rPr dirty="0" sz="2050"/>
              <a:t>those</a:t>
            </a:r>
            <a:r>
              <a:rPr dirty="0" sz="2050" spc="85"/>
              <a:t> </a:t>
            </a:r>
            <a:r>
              <a:rPr dirty="0" sz="2050"/>
              <a:t>points?</a:t>
            </a:r>
            <a:r>
              <a:rPr dirty="0" sz="2050" spc="285"/>
              <a:t> </a:t>
            </a:r>
            <a:r>
              <a:rPr dirty="0" sz="2050" spc="75"/>
              <a:t>Why</a:t>
            </a:r>
            <a:r>
              <a:rPr dirty="0" sz="2050" spc="85"/>
              <a:t> </a:t>
            </a:r>
            <a:r>
              <a:rPr dirty="0" sz="2050"/>
              <a:t>or</a:t>
            </a:r>
            <a:r>
              <a:rPr dirty="0" sz="2050" spc="80"/>
              <a:t> </a:t>
            </a:r>
            <a:r>
              <a:rPr dirty="0" sz="2050"/>
              <a:t>why</a:t>
            </a:r>
            <a:r>
              <a:rPr dirty="0" sz="2050" spc="85"/>
              <a:t> </a:t>
            </a:r>
            <a:r>
              <a:rPr dirty="0" sz="2050" spc="-20"/>
              <a:t>not?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92200" y="2047220"/>
            <a:ext cx="8221980" cy="36302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299720">
              <a:lnSpc>
                <a:spcPct val="100000"/>
              </a:lnSpc>
              <a:spcBef>
                <a:spcPts val="114"/>
              </a:spcBef>
              <a:tabLst>
                <a:tab pos="1652905" algn="l"/>
              </a:tabLst>
            </a:pPr>
            <a:r>
              <a:rPr dirty="0" sz="2050" spc="-10" b="1">
                <a:latin typeface="Book Antiqua"/>
                <a:cs typeface="Book Antiqua"/>
              </a:rPr>
              <a:t>Solution:</a:t>
            </a:r>
            <a:r>
              <a:rPr dirty="0" sz="2050" b="1">
                <a:latin typeface="Book Antiqua"/>
                <a:cs typeface="Book Antiqua"/>
              </a:rPr>
              <a:t>	</a:t>
            </a:r>
            <a:r>
              <a:rPr dirty="0" sz="2050">
                <a:latin typeface="Garamond"/>
                <a:cs typeface="Garamond"/>
              </a:rPr>
              <a:t>No,</a:t>
            </a:r>
            <a:r>
              <a:rPr dirty="0" sz="2050" spc="185">
                <a:latin typeface="Garamond"/>
                <a:cs typeface="Garamond"/>
              </a:rPr>
              <a:t> </a:t>
            </a:r>
            <a:r>
              <a:rPr dirty="0" sz="2050" spc="100">
                <a:latin typeface="Garamond"/>
                <a:cs typeface="Garamond"/>
              </a:rPr>
              <a:t>a</a:t>
            </a:r>
            <a:r>
              <a:rPr dirty="0" sz="2050" spc="195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probability</a:t>
            </a:r>
            <a:r>
              <a:rPr dirty="0" sz="2050" spc="190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can</a:t>
            </a:r>
            <a:r>
              <a:rPr dirty="0" sz="2050" spc="195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never</a:t>
            </a:r>
            <a:r>
              <a:rPr dirty="0" sz="2050" spc="195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be</a:t>
            </a:r>
            <a:r>
              <a:rPr dirty="0" sz="2050" spc="195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greater</a:t>
            </a:r>
            <a:r>
              <a:rPr dirty="0" sz="2050" spc="195">
                <a:latin typeface="Garamond"/>
                <a:cs typeface="Garamond"/>
              </a:rPr>
              <a:t> </a:t>
            </a:r>
            <a:r>
              <a:rPr dirty="0" sz="2050" spc="60">
                <a:latin typeface="Garamond"/>
                <a:cs typeface="Garamond"/>
              </a:rPr>
              <a:t>than</a:t>
            </a:r>
            <a:r>
              <a:rPr dirty="0" sz="2050" spc="195">
                <a:latin typeface="Garamond"/>
                <a:cs typeface="Garamond"/>
              </a:rPr>
              <a:t> </a:t>
            </a:r>
            <a:r>
              <a:rPr dirty="0" sz="2050" spc="-25">
                <a:latin typeface="Garamond"/>
                <a:cs typeface="Garamond"/>
              </a:rPr>
              <a:t>1.</a:t>
            </a:r>
            <a:endParaRPr sz="2050">
              <a:latin typeface="Garamond"/>
              <a:cs typeface="Garamond"/>
            </a:endParaRPr>
          </a:p>
          <a:p>
            <a:pPr marL="50800">
              <a:lnSpc>
                <a:spcPct val="100000"/>
              </a:lnSpc>
              <a:spcBef>
                <a:spcPts val="1525"/>
              </a:spcBef>
              <a:tabLst>
                <a:tab pos="6924675" algn="l"/>
                <a:tab pos="7247255" algn="l"/>
              </a:tabLst>
            </a:pPr>
            <a:r>
              <a:rPr dirty="0" sz="2050">
                <a:latin typeface="Garamond"/>
                <a:cs typeface="Garamond"/>
              </a:rPr>
              <a:t>2.</a:t>
            </a:r>
            <a:r>
              <a:rPr dirty="0" sz="2050" spc="70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In</a:t>
            </a:r>
            <a:r>
              <a:rPr dirty="0" sz="2050" spc="380">
                <a:latin typeface="Garamond"/>
                <a:cs typeface="Garamond"/>
              </a:rPr>
              <a:t> </a:t>
            </a:r>
            <a:r>
              <a:rPr dirty="0" sz="2050" spc="100">
                <a:latin typeface="Garamond"/>
                <a:cs typeface="Garamond"/>
              </a:rPr>
              <a:t>a</a:t>
            </a:r>
            <a:r>
              <a:rPr dirty="0" sz="2050" spc="375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continuous</a:t>
            </a:r>
            <a:r>
              <a:rPr dirty="0" sz="2050" spc="380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universe,</a:t>
            </a:r>
            <a:r>
              <a:rPr dirty="0" sz="2050" spc="445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would</a:t>
            </a:r>
            <a:r>
              <a:rPr dirty="0" sz="2050" spc="375">
                <a:latin typeface="Garamond"/>
                <a:cs typeface="Garamond"/>
              </a:rPr>
              <a:t> </a:t>
            </a:r>
            <a:r>
              <a:rPr dirty="0" sz="2050" spc="80">
                <a:latin typeface="Garamond"/>
                <a:cs typeface="Garamond"/>
              </a:rPr>
              <a:t>it</a:t>
            </a:r>
            <a:r>
              <a:rPr dirty="0" sz="2050" spc="380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be</a:t>
            </a:r>
            <a:r>
              <a:rPr dirty="0" sz="2050" spc="375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possible</a:t>
            </a:r>
            <a:r>
              <a:rPr dirty="0" sz="2050" spc="380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to</a:t>
            </a:r>
            <a:r>
              <a:rPr dirty="0" sz="2050" spc="375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have</a:t>
            </a:r>
            <a:r>
              <a:rPr dirty="0" sz="2050" spc="375">
                <a:latin typeface="Garamond"/>
                <a:cs typeface="Garamond"/>
              </a:rPr>
              <a:t> </a:t>
            </a:r>
            <a:r>
              <a:rPr dirty="0" sz="2050" spc="-20">
                <a:latin typeface="Cambria"/>
                <a:cs typeface="Cambria"/>
              </a:rPr>
              <a:t>|</a:t>
            </a:r>
            <a:r>
              <a:rPr dirty="0" sz="2050" spc="-20" b="0" i="1">
                <a:latin typeface="Bookman Old Style"/>
                <a:cs typeface="Bookman Old Style"/>
              </a:rPr>
              <a:t>ψ</a:t>
            </a:r>
            <a:r>
              <a:rPr dirty="0" sz="2050" spc="-20">
                <a:latin typeface="Cambria"/>
                <a:cs typeface="Cambria"/>
              </a:rPr>
              <a:t>|</a:t>
            </a:r>
            <a:r>
              <a:rPr dirty="0" baseline="29761" sz="2100" spc="-30">
                <a:latin typeface="Times New Roman"/>
                <a:cs typeface="Times New Roman"/>
              </a:rPr>
              <a:t>2</a:t>
            </a:r>
            <a:r>
              <a:rPr dirty="0" baseline="29761" sz="2100">
                <a:latin typeface="Times New Roman"/>
                <a:cs typeface="Times New Roman"/>
              </a:rPr>
              <a:t>	</a:t>
            </a:r>
            <a:r>
              <a:rPr dirty="0" sz="2050" spc="70">
                <a:latin typeface="Garamond"/>
                <a:cs typeface="Garamond"/>
              </a:rPr>
              <a:t>=</a:t>
            </a:r>
            <a:r>
              <a:rPr dirty="0" sz="2050">
                <a:latin typeface="Garamond"/>
                <a:cs typeface="Garamond"/>
              </a:rPr>
              <a:t>	3</a:t>
            </a:r>
            <a:r>
              <a:rPr dirty="0" sz="2050" spc="365">
                <a:latin typeface="Garamond"/>
                <a:cs typeface="Garamond"/>
              </a:rPr>
              <a:t> </a:t>
            </a:r>
            <a:r>
              <a:rPr dirty="0" sz="2050" spc="114">
                <a:latin typeface="Garamond"/>
                <a:cs typeface="Garamond"/>
              </a:rPr>
              <a:t>at</a:t>
            </a:r>
            <a:r>
              <a:rPr dirty="0" sz="2050" spc="365">
                <a:latin typeface="Garamond"/>
                <a:cs typeface="Garamond"/>
              </a:rPr>
              <a:t> </a:t>
            </a:r>
            <a:r>
              <a:rPr dirty="0" sz="2050" spc="-25">
                <a:latin typeface="Garamond"/>
                <a:cs typeface="Garamond"/>
              </a:rPr>
              <a:t>one</a:t>
            </a:r>
            <a:endParaRPr sz="2050">
              <a:latin typeface="Garamond"/>
              <a:cs typeface="Garamond"/>
            </a:endParaRPr>
          </a:p>
          <a:p>
            <a:pPr marL="310515">
              <a:lnSpc>
                <a:spcPct val="100000"/>
              </a:lnSpc>
              <a:spcBef>
                <a:spcPts val="30"/>
              </a:spcBef>
            </a:pPr>
            <a:r>
              <a:rPr dirty="0" sz="2050" b="0" i="1">
                <a:latin typeface="Bookman Old Style"/>
                <a:cs typeface="Bookman Old Style"/>
              </a:rPr>
              <a:t>x</a:t>
            </a:r>
            <a:r>
              <a:rPr dirty="0" sz="2050">
                <a:latin typeface="Garamond"/>
                <a:cs typeface="Garamond"/>
              </a:rPr>
              <a:t>-value?</a:t>
            </a:r>
            <a:r>
              <a:rPr dirty="0" sz="2050" spc="405">
                <a:latin typeface="Garamond"/>
                <a:cs typeface="Garamond"/>
              </a:rPr>
              <a:t> </a:t>
            </a:r>
            <a:r>
              <a:rPr dirty="0" sz="2050" spc="75">
                <a:latin typeface="Garamond"/>
                <a:cs typeface="Garamond"/>
              </a:rPr>
              <a:t>Why</a:t>
            </a:r>
            <a:r>
              <a:rPr dirty="0" sz="2050" spc="175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or</a:t>
            </a:r>
            <a:r>
              <a:rPr dirty="0" sz="2050" spc="175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why</a:t>
            </a:r>
            <a:r>
              <a:rPr dirty="0" sz="2050" spc="170">
                <a:latin typeface="Garamond"/>
                <a:cs typeface="Garamond"/>
              </a:rPr>
              <a:t> </a:t>
            </a:r>
            <a:r>
              <a:rPr dirty="0" sz="2050" spc="-20">
                <a:latin typeface="Garamond"/>
                <a:cs typeface="Garamond"/>
              </a:rPr>
              <a:t>not?</a:t>
            </a:r>
            <a:endParaRPr sz="2050">
              <a:latin typeface="Garamond"/>
              <a:cs typeface="Garamond"/>
            </a:endParaRPr>
          </a:p>
          <a:p>
            <a:pPr marL="310515" marR="44450" indent="-11430">
              <a:lnSpc>
                <a:spcPct val="101200"/>
              </a:lnSpc>
              <a:spcBef>
                <a:spcPts val="1495"/>
              </a:spcBef>
              <a:tabLst>
                <a:tab pos="1652905" algn="l"/>
              </a:tabLst>
            </a:pPr>
            <a:r>
              <a:rPr dirty="0" sz="2050" spc="-10" b="1">
                <a:latin typeface="Book Antiqua"/>
                <a:cs typeface="Book Antiqua"/>
              </a:rPr>
              <a:t>Solution:</a:t>
            </a:r>
            <a:r>
              <a:rPr dirty="0" sz="2050" b="1">
                <a:latin typeface="Book Antiqua"/>
                <a:cs typeface="Book Antiqua"/>
              </a:rPr>
              <a:t>	</a:t>
            </a:r>
            <a:r>
              <a:rPr dirty="0" sz="2050">
                <a:latin typeface="Garamond"/>
                <a:cs typeface="Garamond"/>
              </a:rPr>
              <a:t>Yes,</a:t>
            </a:r>
            <a:r>
              <a:rPr dirty="0" sz="2050" spc="105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as</a:t>
            </a:r>
            <a:r>
              <a:rPr dirty="0" sz="2050" spc="95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long</a:t>
            </a:r>
            <a:r>
              <a:rPr dirty="0" sz="2050" spc="95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as</a:t>
            </a:r>
            <a:r>
              <a:rPr dirty="0" sz="2050" spc="95">
                <a:latin typeface="Garamond"/>
                <a:cs typeface="Garamond"/>
              </a:rPr>
              <a:t> </a:t>
            </a:r>
            <a:r>
              <a:rPr dirty="0" sz="2050" spc="80">
                <a:latin typeface="Garamond"/>
                <a:cs typeface="Garamond"/>
              </a:rPr>
              <a:t>it</a:t>
            </a:r>
            <a:r>
              <a:rPr dirty="0" sz="2050" spc="90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was</a:t>
            </a:r>
            <a:r>
              <a:rPr dirty="0" sz="2050" spc="90">
                <a:latin typeface="Garamond"/>
                <a:cs typeface="Garamond"/>
              </a:rPr>
              <a:t> that </a:t>
            </a:r>
            <a:r>
              <a:rPr dirty="0" sz="2050">
                <a:latin typeface="Garamond"/>
                <a:cs typeface="Garamond"/>
              </a:rPr>
              <a:t>large</a:t>
            </a:r>
            <a:r>
              <a:rPr dirty="0" sz="2050" spc="95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in</a:t>
            </a:r>
            <a:r>
              <a:rPr dirty="0" sz="2050" spc="90">
                <a:latin typeface="Garamond"/>
                <a:cs typeface="Garamond"/>
              </a:rPr>
              <a:t> </a:t>
            </a:r>
            <a:r>
              <a:rPr dirty="0" sz="2050" spc="100">
                <a:latin typeface="Garamond"/>
                <a:cs typeface="Garamond"/>
              </a:rPr>
              <a:t>a</a:t>
            </a:r>
            <a:r>
              <a:rPr dirty="0" sz="2050" spc="95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region</a:t>
            </a:r>
            <a:r>
              <a:rPr dirty="0" sz="2050" spc="100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smaller</a:t>
            </a:r>
            <a:r>
              <a:rPr dirty="0" sz="2050" spc="95">
                <a:latin typeface="Garamond"/>
                <a:cs typeface="Garamond"/>
              </a:rPr>
              <a:t> </a:t>
            </a:r>
            <a:r>
              <a:rPr dirty="0" sz="2050" spc="60">
                <a:latin typeface="Garamond"/>
                <a:cs typeface="Garamond"/>
              </a:rPr>
              <a:t>than</a:t>
            </a:r>
            <a:r>
              <a:rPr dirty="0" sz="2050" spc="90">
                <a:latin typeface="Garamond"/>
                <a:cs typeface="Garamond"/>
              </a:rPr>
              <a:t> </a:t>
            </a:r>
            <a:r>
              <a:rPr dirty="0" sz="2050" spc="180">
                <a:latin typeface="Garamond"/>
                <a:cs typeface="Garamond"/>
              </a:rPr>
              <a:t>∆</a:t>
            </a:r>
            <a:r>
              <a:rPr dirty="0" sz="2050" spc="180" b="0" i="1">
                <a:latin typeface="Bookman Old Style"/>
                <a:cs typeface="Bookman Old Style"/>
              </a:rPr>
              <a:t>x</a:t>
            </a:r>
            <a:r>
              <a:rPr dirty="0" sz="2050" spc="5" b="0" i="1">
                <a:latin typeface="Bookman Old Style"/>
                <a:cs typeface="Bookman Old Style"/>
              </a:rPr>
              <a:t> </a:t>
            </a:r>
            <a:r>
              <a:rPr dirty="0" sz="2050" spc="70">
                <a:latin typeface="Garamond"/>
                <a:cs typeface="Garamond"/>
              </a:rPr>
              <a:t>= </a:t>
            </a:r>
            <a:r>
              <a:rPr dirty="0" sz="2050" spc="-20">
                <a:latin typeface="Garamond"/>
                <a:cs typeface="Garamond"/>
              </a:rPr>
              <a:t>1</a:t>
            </a:r>
            <a:r>
              <a:rPr dirty="0" sz="2050" spc="-20" b="0" i="1">
                <a:latin typeface="Bookman Old Style"/>
                <a:cs typeface="Bookman Old Style"/>
              </a:rPr>
              <a:t>/</a:t>
            </a:r>
            <a:r>
              <a:rPr dirty="0" sz="2050" spc="-20">
                <a:latin typeface="Garamond"/>
                <a:cs typeface="Garamond"/>
              </a:rPr>
              <a:t>3</a:t>
            </a:r>
            <a:r>
              <a:rPr dirty="0" sz="2050" spc="150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the</a:t>
            </a:r>
            <a:r>
              <a:rPr dirty="0" sz="2050" spc="165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probability</a:t>
            </a:r>
            <a:r>
              <a:rPr dirty="0" sz="2050" spc="160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in</a:t>
            </a:r>
            <a:r>
              <a:rPr dirty="0" sz="2050" spc="160">
                <a:latin typeface="Garamond"/>
                <a:cs typeface="Garamond"/>
              </a:rPr>
              <a:t> </a:t>
            </a:r>
            <a:r>
              <a:rPr dirty="0" sz="2050" spc="90">
                <a:latin typeface="Garamond"/>
                <a:cs typeface="Garamond"/>
              </a:rPr>
              <a:t>that</a:t>
            </a:r>
            <a:r>
              <a:rPr dirty="0" sz="2050" spc="165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region</a:t>
            </a:r>
            <a:r>
              <a:rPr dirty="0" sz="2050" spc="160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would</a:t>
            </a:r>
            <a:r>
              <a:rPr dirty="0" sz="2050" spc="160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still</a:t>
            </a:r>
            <a:r>
              <a:rPr dirty="0" sz="2050" spc="165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be</a:t>
            </a:r>
            <a:r>
              <a:rPr dirty="0" sz="2050" spc="160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less</a:t>
            </a:r>
            <a:r>
              <a:rPr dirty="0" sz="2050" spc="160">
                <a:latin typeface="Garamond"/>
                <a:cs typeface="Garamond"/>
              </a:rPr>
              <a:t> </a:t>
            </a:r>
            <a:r>
              <a:rPr dirty="0" sz="2050" spc="60">
                <a:latin typeface="Garamond"/>
                <a:cs typeface="Garamond"/>
              </a:rPr>
              <a:t>than</a:t>
            </a:r>
            <a:r>
              <a:rPr dirty="0" sz="2050" spc="165">
                <a:latin typeface="Garamond"/>
                <a:cs typeface="Garamond"/>
              </a:rPr>
              <a:t> </a:t>
            </a:r>
            <a:r>
              <a:rPr dirty="0" sz="2050" spc="-25">
                <a:latin typeface="Garamond"/>
                <a:cs typeface="Garamond"/>
              </a:rPr>
              <a:t>1.</a:t>
            </a:r>
            <a:endParaRPr sz="2050">
              <a:latin typeface="Garamond"/>
              <a:cs typeface="Garamond"/>
            </a:endParaRPr>
          </a:p>
          <a:p>
            <a:pPr marL="310515" marR="43180" indent="-260350">
              <a:lnSpc>
                <a:spcPct val="101200"/>
              </a:lnSpc>
              <a:spcBef>
                <a:spcPts val="1495"/>
              </a:spcBef>
            </a:pPr>
            <a:r>
              <a:rPr dirty="0" sz="2050">
                <a:latin typeface="Garamond"/>
                <a:cs typeface="Garamond"/>
              </a:rPr>
              <a:t>3.</a:t>
            </a:r>
            <a:r>
              <a:rPr dirty="0" sz="2050" spc="100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Is</a:t>
            </a:r>
            <a:r>
              <a:rPr dirty="0" sz="2050" spc="245">
                <a:latin typeface="Garamond"/>
                <a:cs typeface="Garamond"/>
              </a:rPr>
              <a:t> </a:t>
            </a:r>
            <a:r>
              <a:rPr dirty="0" sz="2050" spc="80">
                <a:latin typeface="Garamond"/>
                <a:cs typeface="Garamond"/>
              </a:rPr>
              <a:t>it</a:t>
            </a:r>
            <a:r>
              <a:rPr dirty="0" sz="2050" spc="235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possible</a:t>
            </a:r>
            <a:r>
              <a:rPr dirty="0" sz="2050" spc="245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to</a:t>
            </a:r>
            <a:r>
              <a:rPr dirty="0" sz="2050" spc="245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have</a:t>
            </a:r>
            <a:r>
              <a:rPr dirty="0" sz="2050" spc="240">
                <a:latin typeface="Garamond"/>
                <a:cs typeface="Garamond"/>
              </a:rPr>
              <a:t> </a:t>
            </a:r>
            <a:r>
              <a:rPr dirty="0" sz="2050" spc="100">
                <a:latin typeface="Garamond"/>
                <a:cs typeface="Garamond"/>
              </a:rPr>
              <a:t>a</a:t>
            </a:r>
            <a:r>
              <a:rPr dirty="0" sz="2050" spc="245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normalized</a:t>
            </a:r>
            <a:r>
              <a:rPr dirty="0" sz="2050" spc="240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function</a:t>
            </a:r>
            <a:r>
              <a:rPr dirty="0" sz="2050" spc="245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in</a:t>
            </a:r>
            <a:r>
              <a:rPr dirty="0" sz="2050" spc="245">
                <a:latin typeface="Garamond"/>
                <a:cs typeface="Garamond"/>
              </a:rPr>
              <a:t> </a:t>
            </a:r>
            <a:r>
              <a:rPr dirty="0" sz="2050" spc="100">
                <a:latin typeface="Garamond"/>
                <a:cs typeface="Garamond"/>
              </a:rPr>
              <a:t>a</a:t>
            </a:r>
            <a:r>
              <a:rPr dirty="0" sz="2050" spc="240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discrete</a:t>
            </a:r>
            <a:r>
              <a:rPr dirty="0" sz="2050" spc="245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universe</a:t>
            </a:r>
            <a:r>
              <a:rPr dirty="0" sz="2050" spc="240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with</a:t>
            </a:r>
            <a:r>
              <a:rPr dirty="0" sz="2050" spc="245">
                <a:latin typeface="Garamond"/>
                <a:cs typeface="Garamond"/>
              </a:rPr>
              <a:t> </a:t>
            </a:r>
            <a:r>
              <a:rPr dirty="0" sz="2050" spc="-25">
                <a:latin typeface="Garamond"/>
                <a:cs typeface="Garamond"/>
              </a:rPr>
              <a:t>an </a:t>
            </a:r>
            <a:r>
              <a:rPr dirty="0" sz="2050">
                <a:latin typeface="Garamond"/>
                <a:cs typeface="Garamond"/>
              </a:rPr>
              <a:t>infinite</a:t>
            </a:r>
            <a:r>
              <a:rPr dirty="0" sz="2050" spc="140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amount</a:t>
            </a:r>
            <a:r>
              <a:rPr dirty="0" sz="2050" spc="155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of</a:t>
            </a:r>
            <a:r>
              <a:rPr dirty="0" sz="2050" spc="150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points</a:t>
            </a:r>
            <a:r>
              <a:rPr dirty="0" sz="2050" spc="155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(such</a:t>
            </a:r>
            <a:r>
              <a:rPr dirty="0" sz="2050" spc="150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as</a:t>
            </a:r>
            <a:r>
              <a:rPr dirty="0" sz="2050" spc="155">
                <a:latin typeface="Garamond"/>
                <a:cs typeface="Garamond"/>
              </a:rPr>
              <a:t> </a:t>
            </a:r>
            <a:r>
              <a:rPr dirty="0" sz="2050" spc="50">
                <a:latin typeface="Garamond"/>
                <a:cs typeface="Garamond"/>
              </a:rPr>
              <a:t>“all</a:t>
            </a:r>
            <a:r>
              <a:rPr dirty="0" sz="2050" spc="150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positive</a:t>
            </a:r>
            <a:r>
              <a:rPr dirty="0" sz="2050" spc="155">
                <a:latin typeface="Garamond"/>
                <a:cs typeface="Garamond"/>
              </a:rPr>
              <a:t> </a:t>
            </a:r>
            <a:r>
              <a:rPr dirty="0" sz="2050" spc="-10">
                <a:latin typeface="Garamond"/>
                <a:cs typeface="Garamond"/>
              </a:rPr>
              <a:t>integers”)?</a:t>
            </a:r>
            <a:endParaRPr sz="2050">
              <a:latin typeface="Garamond"/>
              <a:cs typeface="Garamond"/>
            </a:endParaRPr>
          </a:p>
          <a:p>
            <a:pPr marL="310515" marR="43815" indent="-11430">
              <a:lnSpc>
                <a:spcPct val="101200"/>
              </a:lnSpc>
              <a:spcBef>
                <a:spcPts val="1495"/>
              </a:spcBef>
              <a:tabLst>
                <a:tab pos="1652905" algn="l"/>
                <a:tab pos="6800850" algn="l"/>
              </a:tabLst>
            </a:pPr>
            <a:r>
              <a:rPr dirty="0" sz="2050" spc="-10" b="1">
                <a:latin typeface="Book Antiqua"/>
                <a:cs typeface="Book Antiqua"/>
              </a:rPr>
              <a:t>Solution:</a:t>
            </a:r>
            <a:r>
              <a:rPr dirty="0" sz="2050" b="1">
                <a:latin typeface="Book Antiqua"/>
                <a:cs typeface="Book Antiqua"/>
              </a:rPr>
              <a:t>	</a:t>
            </a:r>
            <a:r>
              <a:rPr dirty="0" sz="2050">
                <a:latin typeface="Garamond"/>
                <a:cs typeface="Garamond"/>
              </a:rPr>
              <a:t>Yes,</a:t>
            </a:r>
            <a:r>
              <a:rPr dirty="0" sz="2050" spc="210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an</a:t>
            </a:r>
            <a:r>
              <a:rPr dirty="0" sz="2050" spc="190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infinite</a:t>
            </a:r>
            <a:r>
              <a:rPr dirty="0" sz="2050" spc="195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series</a:t>
            </a:r>
            <a:r>
              <a:rPr dirty="0" sz="2050" spc="190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of</a:t>
            </a:r>
            <a:r>
              <a:rPr dirty="0" sz="2050" spc="195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numbers</a:t>
            </a:r>
            <a:r>
              <a:rPr dirty="0" sz="2050" spc="190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can</a:t>
            </a:r>
            <a:r>
              <a:rPr dirty="0" sz="2050" spc="195">
                <a:latin typeface="Garamond"/>
                <a:cs typeface="Garamond"/>
              </a:rPr>
              <a:t> </a:t>
            </a:r>
            <a:r>
              <a:rPr dirty="0" sz="2050" spc="-10">
                <a:latin typeface="Garamond"/>
                <a:cs typeface="Garamond"/>
              </a:rPr>
              <a:t>converge.</a:t>
            </a:r>
            <a:r>
              <a:rPr dirty="0" sz="2050">
                <a:latin typeface="Garamond"/>
                <a:cs typeface="Garamond"/>
              </a:rPr>
              <a:t>	For</a:t>
            </a:r>
            <a:r>
              <a:rPr dirty="0" sz="2050" spc="45">
                <a:latin typeface="Garamond"/>
                <a:cs typeface="Garamond"/>
              </a:rPr>
              <a:t> </a:t>
            </a:r>
            <a:r>
              <a:rPr dirty="0" sz="2050" spc="-10">
                <a:latin typeface="Garamond"/>
                <a:cs typeface="Garamond"/>
              </a:rPr>
              <a:t>example, </a:t>
            </a:r>
            <a:r>
              <a:rPr dirty="0" sz="2050">
                <a:latin typeface="Garamond"/>
                <a:cs typeface="Garamond"/>
              </a:rPr>
              <a:t>if</a:t>
            </a:r>
            <a:r>
              <a:rPr dirty="0" sz="2050" spc="70">
                <a:latin typeface="Garamond"/>
                <a:cs typeface="Garamond"/>
              </a:rPr>
              <a:t> </a:t>
            </a:r>
            <a:r>
              <a:rPr dirty="0" sz="2050" spc="-15">
                <a:latin typeface="Cambria"/>
                <a:cs typeface="Cambria"/>
              </a:rPr>
              <a:t>|</a:t>
            </a:r>
            <a:r>
              <a:rPr dirty="0" sz="2050" spc="-15" b="0" i="1">
                <a:latin typeface="Bookman Old Style"/>
                <a:cs typeface="Bookman Old Style"/>
              </a:rPr>
              <a:t>ψ</a:t>
            </a:r>
            <a:r>
              <a:rPr dirty="0" sz="2050" spc="-15">
                <a:latin typeface="Cambria"/>
                <a:cs typeface="Cambria"/>
              </a:rPr>
              <a:t>|</a:t>
            </a:r>
            <a:r>
              <a:rPr dirty="0" baseline="29761" sz="2100" spc="-22">
                <a:latin typeface="Times New Roman"/>
                <a:cs typeface="Times New Roman"/>
              </a:rPr>
              <a:t>2</a:t>
            </a:r>
            <a:r>
              <a:rPr dirty="0" baseline="29761" sz="2100" spc="427">
                <a:latin typeface="Times New Roman"/>
                <a:cs typeface="Times New Roman"/>
              </a:rPr>
              <a:t> </a:t>
            </a:r>
            <a:r>
              <a:rPr dirty="0" sz="2050">
                <a:latin typeface="Garamond"/>
                <a:cs typeface="Garamond"/>
              </a:rPr>
              <a:t>equaled</a:t>
            </a:r>
            <a:r>
              <a:rPr dirty="0" sz="2050" spc="80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1</a:t>
            </a:r>
            <a:r>
              <a:rPr dirty="0" sz="2050" b="0" i="1">
                <a:latin typeface="Bookman Old Style"/>
                <a:cs typeface="Bookman Old Style"/>
              </a:rPr>
              <a:t>/</a:t>
            </a:r>
            <a:r>
              <a:rPr dirty="0" sz="2050">
                <a:latin typeface="Garamond"/>
                <a:cs typeface="Garamond"/>
              </a:rPr>
              <a:t>2,</a:t>
            </a:r>
            <a:r>
              <a:rPr dirty="0" sz="2050" spc="80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then</a:t>
            </a:r>
            <a:r>
              <a:rPr dirty="0" sz="2050" spc="80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1</a:t>
            </a:r>
            <a:r>
              <a:rPr dirty="0" sz="2050" b="0" i="1">
                <a:latin typeface="Bookman Old Style"/>
                <a:cs typeface="Bookman Old Style"/>
              </a:rPr>
              <a:t>/</a:t>
            </a:r>
            <a:r>
              <a:rPr dirty="0" sz="2050">
                <a:latin typeface="Garamond"/>
                <a:cs typeface="Garamond"/>
              </a:rPr>
              <a:t>4,</a:t>
            </a:r>
            <a:r>
              <a:rPr dirty="0" sz="2050" spc="80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1</a:t>
            </a:r>
            <a:r>
              <a:rPr dirty="0" sz="2050" b="0" i="1">
                <a:latin typeface="Bookman Old Style"/>
                <a:cs typeface="Bookman Old Style"/>
              </a:rPr>
              <a:t>/</a:t>
            </a:r>
            <a:r>
              <a:rPr dirty="0" sz="2050">
                <a:latin typeface="Garamond"/>
                <a:cs typeface="Garamond"/>
              </a:rPr>
              <a:t>8,</a:t>
            </a:r>
            <a:r>
              <a:rPr dirty="0" sz="2050" spc="80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and</a:t>
            </a:r>
            <a:r>
              <a:rPr dirty="0" sz="2050" spc="80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so</a:t>
            </a:r>
            <a:r>
              <a:rPr dirty="0" sz="2050" spc="80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on,</a:t>
            </a:r>
            <a:r>
              <a:rPr dirty="0" sz="2050" spc="75">
                <a:latin typeface="Garamond"/>
                <a:cs typeface="Garamond"/>
              </a:rPr>
              <a:t> </a:t>
            </a:r>
            <a:r>
              <a:rPr dirty="0" sz="2050" spc="80">
                <a:latin typeface="Garamond"/>
                <a:cs typeface="Garamond"/>
              </a:rPr>
              <a:t>it </a:t>
            </a:r>
            <a:r>
              <a:rPr dirty="0" sz="2050">
                <a:latin typeface="Garamond"/>
                <a:cs typeface="Garamond"/>
              </a:rPr>
              <a:t>would</a:t>
            </a:r>
            <a:r>
              <a:rPr dirty="0" sz="2050" spc="80">
                <a:latin typeface="Garamond"/>
                <a:cs typeface="Garamond"/>
              </a:rPr>
              <a:t> </a:t>
            </a:r>
            <a:r>
              <a:rPr dirty="0" sz="2050" spc="55">
                <a:latin typeface="Garamond"/>
                <a:cs typeface="Garamond"/>
              </a:rPr>
              <a:t>all</a:t>
            </a:r>
            <a:r>
              <a:rPr dirty="0" sz="2050" spc="80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add</a:t>
            </a:r>
            <a:r>
              <a:rPr dirty="0" sz="2050" spc="80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up</a:t>
            </a:r>
            <a:r>
              <a:rPr dirty="0" sz="2050" spc="80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to</a:t>
            </a:r>
            <a:r>
              <a:rPr dirty="0" sz="2050" spc="80">
                <a:latin typeface="Garamond"/>
                <a:cs typeface="Garamond"/>
              </a:rPr>
              <a:t> </a:t>
            </a:r>
            <a:r>
              <a:rPr dirty="0" sz="2050" spc="-25">
                <a:latin typeface="Garamond"/>
                <a:cs typeface="Garamond"/>
              </a:rPr>
              <a:t>1.</a:t>
            </a:r>
            <a:endParaRPr sz="20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798325"/>
            <a:ext cx="8256270" cy="4323715"/>
          </a:xfrm>
          <a:prstGeom prst="rect">
            <a:avLst/>
          </a:prstGeom>
        </p:spPr>
        <p:txBody>
          <a:bodyPr wrap="square" lIns="0" tIns="9207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725"/>
              </a:spcBef>
              <a:tabLst>
                <a:tab pos="413829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4.3.</a:t>
            </a:r>
            <a:r>
              <a:rPr dirty="0" sz="1200" spc="29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WAVEFUNCTIONS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POSITION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PROBABILITIES</a:t>
            </a:r>
            <a:endParaRPr sz="1200">
              <a:latin typeface="Times New Roman"/>
              <a:cs typeface="Times New Roman"/>
            </a:endParaRPr>
          </a:p>
          <a:p>
            <a:pPr algn="just" marL="12700" marR="5715">
              <a:lnSpc>
                <a:spcPct val="101699"/>
              </a:lnSpc>
              <a:spcBef>
                <a:spcPts val="1280"/>
              </a:spcBef>
            </a:pPr>
            <a:r>
              <a:rPr dirty="0" sz="2450" spc="45">
                <a:latin typeface="Garamond"/>
                <a:cs typeface="Garamond"/>
              </a:rPr>
              <a:t>A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particle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has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the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-5">
                <a:latin typeface="Garamond"/>
                <a:cs typeface="Garamond"/>
              </a:rPr>
              <a:t>wavefunction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ψ</a:t>
            </a:r>
            <a:r>
              <a:rPr dirty="0" sz="2450" spc="50">
                <a:latin typeface="Garamond"/>
                <a:cs typeface="Garamond"/>
              </a:rPr>
              <a:t>(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50">
                <a:latin typeface="Garamond"/>
                <a:cs typeface="Garamond"/>
              </a:rPr>
              <a:t>)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100" b="0" i="1">
                <a:latin typeface="Bookman Old Style"/>
                <a:cs typeface="Bookman Old Style"/>
              </a:rPr>
              <a:t>A</a:t>
            </a:r>
            <a:r>
              <a:rPr dirty="0" sz="2450" spc="-325" b="0" i="1">
                <a:latin typeface="Bookman Old Style"/>
                <a:cs typeface="Bookman Old Style"/>
              </a:rPr>
              <a:t> </a:t>
            </a:r>
            <a:r>
              <a:rPr dirty="0" sz="2450" spc="40">
                <a:latin typeface="Garamond"/>
                <a:cs typeface="Garamond"/>
              </a:rPr>
              <a:t>sin(</a:t>
            </a:r>
            <a:r>
              <a:rPr dirty="0" sz="2450" spc="40" b="0" i="1">
                <a:latin typeface="Bookman Old Style"/>
                <a:cs typeface="Bookman Old Style"/>
              </a:rPr>
              <a:t>πx/L</a:t>
            </a:r>
            <a:r>
              <a:rPr dirty="0" sz="2450" spc="40">
                <a:latin typeface="Garamond"/>
                <a:cs typeface="Garamond"/>
              </a:rPr>
              <a:t>)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-40">
                <a:latin typeface="Garamond"/>
                <a:cs typeface="Garamond"/>
              </a:rPr>
              <a:t>from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-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0</a:t>
            </a:r>
            <a:r>
              <a:rPr dirty="0" sz="2450" spc="-15">
                <a:latin typeface="Garamond"/>
                <a:cs typeface="Garamond"/>
              </a:rPr>
              <a:t> </a:t>
            </a:r>
            <a:r>
              <a:rPr dirty="0" sz="2450" spc="15">
                <a:latin typeface="Garamond"/>
                <a:cs typeface="Garamond"/>
              </a:rPr>
              <a:t>to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7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140" b="0" i="1">
                <a:latin typeface="Bookman Old Style"/>
                <a:cs typeface="Bookman Old Style"/>
              </a:rPr>
              <a:t>L</a:t>
            </a:r>
            <a:r>
              <a:rPr dirty="0" sz="2450" spc="140">
                <a:latin typeface="Garamond"/>
                <a:cs typeface="Garamond"/>
              </a:rPr>
              <a:t>.</a:t>
            </a:r>
            <a:r>
              <a:rPr dirty="0" sz="2450" spc="595">
                <a:latin typeface="Garamond"/>
                <a:cs typeface="Garamond"/>
              </a:rPr>
              <a:t> </a:t>
            </a:r>
            <a:r>
              <a:rPr dirty="0" sz="2450" spc="25">
                <a:latin typeface="Garamond"/>
                <a:cs typeface="Garamond"/>
              </a:rPr>
              <a:t>Compare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the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probability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114">
                <a:latin typeface="Garamond"/>
                <a:cs typeface="Garamond"/>
              </a:rPr>
              <a:t>of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5">
                <a:latin typeface="Garamond"/>
                <a:cs typeface="Garamond"/>
              </a:rPr>
              <a:t>finding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the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particle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25">
                <a:latin typeface="Garamond"/>
                <a:cs typeface="Garamond"/>
              </a:rPr>
              <a:t>in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the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range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0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&lt;</a:t>
            </a:r>
            <a:r>
              <a:rPr dirty="0" sz="2450" spc="190" b="0" i="1">
                <a:latin typeface="Bookman Old Style"/>
                <a:cs typeface="Bookman Old Style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190" b="0" i="1">
                <a:latin typeface="Bookman Old Style"/>
                <a:cs typeface="Bookman Old Style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&lt;</a:t>
            </a:r>
            <a:r>
              <a:rPr dirty="0" sz="2450" spc="190" b="0" i="1">
                <a:latin typeface="Bookman Old Style"/>
                <a:cs typeface="Bookman Old Style"/>
              </a:rPr>
              <a:t> </a:t>
            </a:r>
            <a:r>
              <a:rPr dirty="0" sz="2450" spc="-30" b="0" i="1">
                <a:latin typeface="Bookman Old Style"/>
                <a:cs typeface="Bookman Old Style"/>
              </a:rPr>
              <a:t>L/</a:t>
            </a:r>
            <a:r>
              <a:rPr dirty="0" sz="2450" spc="-30">
                <a:latin typeface="Garamond"/>
                <a:cs typeface="Garamond"/>
              </a:rPr>
              <a:t>2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15">
                <a:latin typeface="Garamond"/>
                <a:cs typeface="Garamond"/>
              </a:rPr>
              <a:t>to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the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probability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-114">
                <a:latin typeface="Garamond"/>
                <a:cs typeface="Garamond"/>
              </a:rPr>
              <a:t>of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finding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25">
                <a:latin typeface="Garamond"/>
                <a:cs typeface="Garamond"/>
              </a:rPr>
              <a:t>in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the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range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-30" b="0" i="1">
                <a:latin typeface="Bookman Old Style"/>
                <a:cs typeface="Bookman Old Style"/>
              </a:rPr>
              <a:t>L/</a:t>
            </a:r>
            <a:r>
              <a:rPr dirty="0" sz="2450" spc="-30">
                <a:latin typeface="Garamond"/>
                <a:cs typeface="Garamond"/>
              </a:rPr>
              <a:t>2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&lt;</a:t>
            </a:r>
            <a:r>
              <a:rPr dirty="0" sz="2450" spc="80" b="0" i="1">
                <a:latin typeface="Bookman Old Style"/>
                <a:cs typeface="Bookman Old Style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75" b="0" i="1">
                <a:latin typeface="Bookman Old Style"/>
                <a:cs typeface="Bookman Old Style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&lt;</a:t>
            </a:r>
            <a:r>
              <a:rPr dirty="0" sz="2450" spc="80" b="0" i="1">
                <a:latin typeface="Bookman Old Style"/>
                <a:cs typeface="Bookman Old Style"/>
              </a:rPr>
              <a:t> </a:t>
            </a:r>
            <a:r>
              <a:rPr dirty="0" sz="2450" spc="140" b="0" i="1">
                <a:latin typeface="Bookman Old Style"/>
                <a:cs typeface="Bookman Old Style"/>
              </a:rPr>
              <a:t>L</a:t>
            </a:r>
            <a:r>
              <a:rPr dirty="0" sz="2450" spc="140">
                <a:latin typeface="Garamond"/>
                <a:cs typeface="Garamond"/>
              </a:rPr>
              <a:t>.</a:t>
            </a:r>
            <a:r>
              <a:rPr dirty="0" sz="2450" spc="60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Choose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one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114">
                <a:latin typeface="Garamond"/>
                <a:cs typeface="Garamond"/>
              </a:rPr>
              <a:t>of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the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following.</a:t>
            </a:r>
            <a:r>
              <a:rPr dirty="0" sz="2450" spc="605">
                <a:latin typeface="Garamond"/>
                <a:cs typeface="Garamond"/>
              </a:rPr>
              <a:t> </a:t>
            </a:r>
            <a:r>
              <a:rPr dirty="0" sz="2450" spc="-60">
                <a:latin typeface="Garamond"/>
                <a:cs typeface="Garamond"/>
              </a:rPr>
              <a:t>You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do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20">
                <a:latin typeface="Garamond"/>
                <a:cs typeface="Garamond"/>
              </a:rPr>
              <a:t>not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need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15">
                <a:latin typeface="Garamond"/>
                <a:cs typeface="Garamond"/>
              </a:rPr>
              <a:t>to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do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any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35">
                <a:latin typeface="Garamond"/>
                <a:cs typeface="Garamond"/>
              </a:rPr>
              <a:t>calculations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15">
                <a:latin typeface="Garamond"/>
                <a:cs typeface="Garamond"/>
              </a:rPr>
              <a:t>to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15">
                <a:latin typeface="Garamond"/>
                <a:cs typeface="Garamond"/>
              </a:rPr>
              <a:t>answer </a:t>
            </a:r>
            <a:r>
              <a:rPr dirty="0" sz="2450" spc="50">
                <a:latin typeface="Garamond"/>
                <a:cs typeface="Garamond"/>
              </a:rPr>
              <a:t>this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15">
                <a:latin typeface="Garamond"/>
                <a:cs typeface="Garamond"/>
              </a:rPr>
              <a:t>question,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but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10">
                <a:latin typeface="Garamond"/>
                <a:cs typeface="Garamond"/>
              </a:rPr>
              <a:t>you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should</a:t>
            </a:r>
            <a:r>
              <a:rPr dirty="0" sz="2450" spc="20">
                <a:latin typeface="Garamond"/>
                <a:cs typeface="Garamond"/>
              </a:rPr>
              <a:t> briefly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 spc="35">
                <a:latin typeface="Garamond"/>
                <a:cs typeface="Garamond"/>
              </a:rPr>
              <a:t>explain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25">
                <a:latin typeface="Garamond"/>
                <a:cs typeface="Garamond"/>
              </a:rPr>
              <a:t>your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15">
                <a:latin typeface="Garamond"/>
                <a:cs typeface="Garamond"/>
              </a:rPr>
              <a:t>reasoning.</a:t>
            </a:r>
            <a:endParaRPr sz="2450">
              <a:latin typeface="Garamond"/>
              <a:cs typeface="Garamond"/>
            </a:endParaRPr>
          </a:p>
          <a:p>
            <a:pPr marL="382905" indent="-370205">
              <a:lnSpc>
                <a:spcPct val="100000"/>
              </a:lnSpc>
              <a:spcBef>
                <a:spcPts val="1645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Garamond"/>
                <a:cs typeface="Garamond"/>
              </a:rPr>
              <a:t>It’s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likely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found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0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&lt;</a:t>
            </a:r>
            <a:r>
              <a:rPr dirty="0" sz="2450" spc="-10" b="0" i="1">
                <a:latin typeface="Bookman Old Style"/>
                <a:cs typeface="Bookman Old Style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-5" b="0" i="1">
                <a:latin typeface="Bookman Old Style"/>
                <a:cs typeface="Bookman Old Style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&lt;</a:t>
            </a:r>
            <a:r>
              <a:rPr dirty="0" sz="2450" spc="-15" b="0" i="1">
                <a:latin typeface="Bookman Old Style"/>
                <a:cs typeface="Bookman Old Style"/>
              </a:rPr>
              <a:t> </a:t>
            </a:r>
            <a:r>
              <a:rPr dirty="0" sz="2450" spc="-20" b="0" i="1">
                <a:latin typeface="Bookman Old Style"/>
                <a:cs typeface="Bookman Old Style"/>
              </a:rPr>
              <a:t>L/</a:t>
            </a:r>
            <a:r>
              <a:rPr dirty="0" sz="2450" spc="-20">
                <a:latin typeface="Garamond"/>
                <a:cs typeface="Garamond"/>
              </a:rPr>
              <a:t>2.</a:t>
            </a:r>
            <a:endParaRPr sz="2450">
              <a:latin typeface="Garamond"/>
              <a:cs typeface="Garamond"/>
            </a:endParaRPr>
          </a:p>
          <a:p>
            <a:pPr marL="383540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Garamond"/>
                <a:cs typeface="Garamond"/>
              </a:rPr>
              <a:t>It’s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likely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found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L/</a:t>
            </a:r>
            <a:r>
              <a:rPr dirty="0" sz="2450">
                <a:latin typeface="Garamond"/>
                <a:cs typeface="Garamond"/>
              </a:rPr>
              <a:t>2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&lt;</a:t>
            </a:r>
            <a:r>
              <a:rPr dirty="0" sz="2450" spc="-10" b="0" i="1">
                <a:latin typeface="Bookman Old Style"/>
                <a:cs typeface="Bookman Old Style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-15" b="0" i="1">
                <a:latin typeface="Bookman Old Style"/>
                <a:cs typeface="Bookman Old Style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&lt;</a:t>
            </a:r>
            <a:r>
              <a:rPr dirty="0" sz="2450" spc="-15" b="0" i="1">
                <a:latin typeface="Bookman Old Style"/>
                <a:cs typeface="Bookman Old Style"/>
              </a:rPr>
              <a:t> </a:t>
            </a:r>
            <a:r>
              <a:rPr dirty="0" sz="2450" spc="114" b="0" i="1">
                <a:latin typeface="Bookman Old Style"/>
                <a:cs typeface="Bookman Old Style"/>
              </a:rPr>
              <a:t>L</a:t>
            </a:r>
            <a:r>
              <a:rPr dirty="0" sz="2450" spc="114">
                <a:latin typeface="Garamond"/>
                <a:cs typeface="Garamond"/>
              </a:rPr>
              <a:t>.</a:t>
            </a:r>
            <a:endParaRPr sz="2450">
              <a:latin typeface="Garamond"/>
              <a:cs typeface="Garamond"/>
            </a:endParaRPr>
          </a:p>
          <a:p>
            <a:pPr marL="38290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two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equally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likely.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7758" y="798325"/>
            <a:ext cx="8267700" cy="5323205"/>
          </a:xfrm>
          <a:prstGeom prst="rect">
            <a:avLst/>
          </a:prstGeom>
        </p:spPr>
        <p:txBody>
          <a:bodyPr wrap="square" lIns="0" tIns="92075" rIns="0" bIns="0" rtlCol="0" vert="horz">
            <a:spAutoFit/>
          </a:bodyPr>
          <a:lstStyle/>
          <a:p>
            <a:pPr algn="just" marL="23495">
              <a:lnSpc>
                <a:spcPct val="100000"/>
              </a:lnSpc>
              <a:spcBef>
                <a:spcPts val="725"/>
              </a:spcBef>
              <a:tabLst>
                <a:tab pos="414909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4.3.</a:t>
            </a:r>
            <a:r>
              <a:rPr dirty="0" sz="1200" spc="29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WAVEFUNCTIONS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POSITION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PROBABILITIES</a:t>
            </a:r>
            <a:endParaRPr sz="1200">
              <a:latin typeface="Times New Roman"/>
              <a:cs typeface="Times New Roman"/>
            </a:endParaRPr>
          </a:p>
          <a:p>
            <a:pPr algn="just" marL="23495" marR="5715">
              <a:lnSpc>
                <a:spcPct val="101699"/>
              </a:lnSpc>
              <a:spcBef>
                <a:spcPts val="1280"/>
              </a:spcBef>
            </a:pPr>
            <a:r>
              <a:rPr dirty="0" sz="2450" spc="45">
                <a:latin typeface="Garamond"/>
                <a:cs typeface="Garamond"/>
              </a:rPr>
              <a:t>A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particle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has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the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-5">
                <a:latin typeface="Garamond"/>
                <a:cs typeface="Garamond"/>
              </a:rPr>
              <a:t>wavefunction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ψ</a:t>
            </a:r>
            <a:r>
              <a:rPr dirty="0" sz="2450" spc="50">
                <a:latin typeface="Garamond"/>
                <a:cs typeface="Garamond"/>
              </a:rPr>
              <a:t>(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50">
                <a:latin typeface="Garamond"/>
                <a:cs typeface="Garamond"/>
              </a:rPr>
              <a:t>)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100" b="0" i="1">
                <a:latin typeface="Bookman Old Style"/>
                <a:cs typeface="Bookman Old Style"/>
              </a:rPr>
              <a:t>A</a:t>
            </a:r>
            <a:r>
              <a:rPr dirty="0" sz="2450" spc="-325" b="0" i="1">
                <a:latin typeface="Bookman Old Style"/>
                <a:cs typeface="Bookman Old Style"/>
              </a:rPr>
              <a:t> </a:t>
            </a:r>
            <a:r>
              <a:rPr dirty="0" sz="2450" spc="40">
                <a:latin typeface="Garamond"/>
                <a:cs typeface="Garamond"/>
              </a:rPr>
              <a:t>sin(</a:t>
            </a:r>
            <a:r>
              <a:rPr dirty="0" sz="2450" spc="40" b="0" i="1">
                <a:latin typeface="Bookman Old Style"/>
                <a:cs typeface="Bookman Old Style"/>
              </a:rPr>
              <a:t>πx/L</a:t>
            </a:r>
            <a:r>
              <a:rPr dirty="0" sz="2450" spc="40">
                <a:latin typeface="Garamond"/>
                <a:cs typeface="Garamond"/>
              </a:rPr>
              <a:t>)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-40">
                <a:latin typeface="Garamond"/>
                <a:cs typeface="Garamond"/>
              </a:rPr>
              <a:t>from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-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0</a:t>
            </a:r>
            <a:r>
              <a:rPr dirty="0" sz="2450" spc="-15">
                <a:latin typeface="Garamond"/>
                <a:cs typeface="Garamond"/>
              </a:rPr>
              <a:t> </a:t>
            </a:r>
            <a:r>
              <a:rPr dirty="0" sz="2450" spc="15">
                <a:latin typeface="Garamond"/>
                <a:cs typeface="Garamond"/>
              </a:rPr>
              <a:t>to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7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140" b="0" i="1">
                <a:latin typeface="Bookman Old Style"/>
                <a:cs typeface="Bookman Old Style"/>
              </a:rPr>
              <a:t>L</a:t>
            </a:r>
            <a:r>
              <a:rPr dirty="0" sz="2450" spc="140">
                <a:latin typeface="Garamond"/>
                <a:cs typeface="Garamond"/>
              </a:rPr>
              <a:t>.</a:t>
            </a:r>
            <a:r>
              <a:rPr dirty="0" sz="2450" spc="595">
                <a:latin typeface="Garamond"/>
                <a:cs typeface="Garamond"/>
              </a:rPr>
              <a:t> </a:t>
            </a:r>
            <a:r>
              <a:rPr dirty="0" sz="2450" spc="25">
                <a:latin typeface="Garamond"/>
                <a:cs typeface="Garamond"/>
              </a:rPr>
              <a:t>Compare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the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probability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114">
                <a:latin typeface="Garamond"/>
                <a:cs typeface="Garamond"/>
              </a:rPr>
              <a:t>of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5">
                <a:latin typeface="Garamond"/>
                <a:cs typeface="Garamond"/>
              </a:rPr>
              <a:t>finding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the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particle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25">
                <a:latin typeface="Garamond"/>
                <a:cs typeface="Garamond"/>
              </a:rPr>
              <a:t>in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the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range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0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&lt;</a:t>
            </a:r>
            <a:r>
              <a:rPr dirty="0" sz="2450" spc="190" b="0" i="1">
                <a:latin typeface="Bookman Old Style"/>
                <a:cs typeface="Bookman Old Style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190" b="0" i="1">
                <a:latin typeface="Bookman Old Style"/>
                <a:cs typeface="Bookman Old Style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&lt;</a:t>
            </a:r>
            <a:r>
              <a:rPr dirty="0" sz="2450" spc="190" b="0" i="1">
                <a:latin typeface="Bookman Old Style"/>
                <a:cs typeface="Bookman Old Style"/>
              </a:rPr>
              <a:t> </a:t>
            </a:r>
            <a:r>
              <a:rPr dirty="0" sz="2450" spc="-30" b="0" i="1">
                <a:latin typeface="Bookman Old Style"/>
                <a:cs typeface="Bookman Old Style"/>
              </a:rPr>
              <a:t>L/</a:t>
            </a:r>
            <a:r>
              <a:rPr dirty="0" sz="2450" spc="-30">
                <a:latin typeface="Garamond"/>
                <a:cs typeface="Garamond"/>
              </a:rPr>
              <a:t>2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15">
                <a:latin typeface="Garamond"/>
                <a:cs typeface="Garamond"/>
              </a:rPr>
              <a:t>to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the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probability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-114">
                <a:latin typeface="Garamond"/>
                <a:cs typeface="Garamond"/>
              </a:rPr>
              <a:t>of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finding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25">
                <a:latin typeface="Garamond"/>
                <a:cs typeface="Garamond"/>
              </a:rPr>
              <a:t>in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the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range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-30" b="0" i="1">
                <a:latin typeface="Bookman Old Style"/>
                <a:cs typeface="Bookman Old Style"/>
              </a:rPr>
              <a:t>L/</a:t>
            </a:r>
            <a:r>
              <a:rPr dirty="0" sz="2450" spc="-30">
                <a:latin typeface="Garamond"/>
                <a:cs typeface="Garamond"/>
              </a:rPr>
              <a:t>2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&lt;</a:t>
            </a:r>
            <a:r>
              <a:rPr dirty="0" sz="2450" spc="80" b="0" i="1">
                <a:latin typeface="Bookman Old Style"/>
                <a:cs typeface="Bookman Old Style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75" b="0" i="1">
                <a:latin typeface="Bookman Old Style"/>
                <a:cs typeface="Bookman Old Style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&lt;</a:t>
            </a:r>
            <a:r>
              <a:rPr dirty="0" sz="2450" spc="80" b="0" i="1">
                <a:latin typeface="Bookman Old Style"/>
                <a:cs typeface="Bookman Old Style"/>
              </a:rPr>
              <a:t> </a:t>
            </a:r>
            <a:r>
              <a:rPr dirty="0" sz="2450" spc="140" b="0" i="1">
                <a:latin typeface="Bookman Old Style"/>
                <a:cs typeface="Bookman Old Style"/>
              </a:rPr>
              <a:t>L</a:t>
            </a:r>
            <a:r>
              <a:rPr dirty="0" sz="2450" spc="140">
                <a:latin typeface="Garamond"/>
                <a:cs typeface="Garamond"/>
              </a:rPr>
              <a:t>.</a:t>
            </a:r>
            <a:r>
              <a:rPr dirty="0" sz="2450" spc="60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Choose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one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114">
                <a:latin typeface="Garamond"/>
                <a:cs typeface="Garamond"/>
              </a:rPr>
              <a:t>of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the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following.</a:t>
            </a:r>
            <a:r>
              <a:rPr dirty="0" sz="2450" spc="605">
                <a:latin typeface="Garamond"/>
                <a:cs typeface="Garamond"/>
              </a:rPr>
              <a:t> </a:t>
            </a:r>
            <a:r>
              <a:rPr dirty="0" sz="2450" spc="-60">
                <a:latin typeface="Garamond"/>
                <a:cs typeface="Garamond"/>
              </a:rPr>
              <a:t>You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do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20">
                <a:latin typeface="Garamond"/>
                <a:cs typeface="Garamond"/>
              </a:rPr>
              <a:t>not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need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15">
                <a:latin typeface="Garamond"/>
                <a:cs typeface="Garamond"/>
              </a:rPr>
              <a:t>to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do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any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35">
                <a:latin typeface="Garamond"/>
                <a:cs typeface="Garamond"/>
              </a:rPr>
              <a:t>calculations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15">
                <a:latin typeface="Garamond"/>
                <a:cs typeface="Garamond"/>
              </a:rPr>
              <a:t>to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15">
                <a:latin typeface="Garamond"/>
                <a:cs typeface="Garamond"/>
              </a:rPr>
              <a:t>answer </a:t>
            </a:r>
            <a:r>
              <a:rPr dirty="0" sz="2450" spc="50">
                <a:latin typeface="Garamond"/>
                <a:cs typeface="Garamond"/>
              </a:rPr>
              <a:t>this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15">
                <a:latin typeface="Garamond"/>
                <a:cs typeface="Garamond"/>
              </a:rPr>
              <a:t>question,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but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10">
                <a:latin typeface="Garamond"/>
                <a:cs typeface="Garamond"/>
              </a:rPr>
              <a:t>you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should</a:t>
            </a:r>
            <a:r>
              <a:rPr dirty="0" sz="2450" spc="20">
                <a:latin typeface="Garamond"/>
                <a:cs typeface="Garamond"/>
              </a:rPr>
              <a:t> briefly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 spc="35">
                <a:latin typeface="Garamond"/>
                <a:cs typeface="Garamond"/>
              </a:rPr>
              <a:t>explain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25">
                <a:latin typeface="Garamond"/>
                <a:cs typeface="Garamond"/>
              </a:rPr>
              <a:t>your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15">
                <a:latin typeface="Garamond"/>
                <a:cs typeface="Garamond"/>
              </a:rPr>
              <a:t>reasoning.</a:t>
            </a:r>
            <a:endParaRPr sz="2450">
              <a:latin typeface="Garamond"/>
              <a:cs typeface="Garamond"/>
            </a:endParaRPr>
          </a:p>
          <a:p>
            <a:pPr marL="394335" indent="-370205">
              <a:lnSpc>
                <a:spcPct val="100000"/>
              </a:lnSpc>
              <a:spcBef>
                <a:spcPts val="16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It’s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likely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found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0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&lt;</a:t>
            </a:r>
            <a:r>
              <a:rPr dirty="0" sz="2450" spc="-10" b="0" i="1">
                <a:latin typeface="Bookman Old Style"/>
                <a:cs typeface="Bookman Old Style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-5" b="0" i="1">
                <a:latin typeface="Bookman Old Style"/>
                <a:cs typeface="Bookman Old Style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&lt;</a:t>
            </a:r>
            <a:r>
              <a:rPr dirty="0" sz="2450" spc="-15" b="0" i="1">
                <a:latin typeface="Bookman Old Style"/>
                <a:cs typeface="Bookman Old Style"/>
              </a:rPr>
              <a:t> </a:t>
            </a:r>
            <a:r>
              <a:rPr dirty="0" sz="2450" spc="-20" b="0" i="1">
                <a:latin typeface="Bookman Old Style"/>
                <a:cs typeface="Bookman Old Style"/>
              </a:rPr>
              <a:t>L/</a:t>
            </a:r>
            <a:r>
              <a:rPr dirty="0" sz="2450" spc="-20">
                <a:latin typeface="Garamond"/>
                <a:cs typeface="Garamond"/>
              </a:rPr>
              <a:t>2.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It’s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likely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found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L/</a:t>
            </a:r>
            <a:r>
              <a:rPr dirty="0" sz="2450">
                <a:latin typeface="Garamond"/>
                <a:cs typeface="Garamond"/>
              </a:rPr>
              <a:t>2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&lt;</a:t>
            </a:r>
            <a:r>
              <a:rPr dirty="0" sz="2450" spc="-10" b="0" i="1">
                <a:latin typeface="Bookman Old Style"/>
                <a:cs typeface="Bookman Old Style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-15" b="0" i="1">
                <a:latin typeface="Bookman Old Style"/>
                <a:cs typeface="Bookman Old Style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&lt;</a:t>
            </a:r>
            <a:r>
              <a:rPr dirty="0" sz="2450" spc="-15" b="0" i="1">
                <a:latin typeface="Bookman Old Style"/>
                <a:cs typeface="Bookman Old Style"/>
              </a:rPr>
              <a:t> </a:t>
            </a:r>
            <a:r>
              <a:rPr dirty="0" sz="2450" spc="114" b="0" i="1">
                <a:latin typeface="Bookman Old Style"/>
                <a:cs typeface="Bookman Old Style"/>
              </a:rPr>
              <a:t>L</a:t>
            </a:r>
            <a:r>
              <a:rPr dirty="0" sz="2450" spc="114">
                <a:latin typeface="Garamond"/>
                <a:cs typeface="Garamond"/>
              </a:rPr>
              <a:t>.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two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equally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likely.</a:t>
            </a:r>
            <a:endParaRPr sz="2450">
              <a:latin typeface="Garamond"/>
              <a:cs typeface="Garamond"/>
            </a:endParaRPr>
          </a:p>
          <a:p>
            <a:pPr algn="just" marL="23495" marR="5080" indent="-11430">
              <a:lnSpc>
                <a:spcPct val="101699"/>
              </a:lnSpc>
              <a:spcBef>
                <a:spcPts val="1889"/>
              </a:spcBef>
            </a:pPr>
            <a:r>
              <a:rPr dirty="0" sz="2450" spc="55" b="1">
                <a:latin typeface="Book Antiqua"/>
                <a:cs typeface="Book Antiqua"/>
              </a:rPr>
              <a:t>Solution:</a:t>
            </a:r>
            <a:r>
              <a:rPr dirty="0" sz="2450" spc="355" b="1">
                <a:latin typeface="Book Antiqua"/>
                <a:cs typeface="Book Antiqua"/>
              </a:rPr>
              <a:t>  </a:t>
            </a:r>
            <a:r>
              <a:rPr dirty="0" sz="2450" spc="80">
                <a:latin typeface="Garamond"/>
                <a:cs typeface="Garamond"/>
              </a:rPr>
              <a:t>C.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If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graph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function</a:t>
            </a:r>
            <a:r>
              <a:rPr dirty="0" sz="2450" spc="40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looks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both </a:t>
            </a:r>
            <a:r>
              <a:rPr dirty="0" sz="2450">
                <a:latin typeface="Garamond"/>
                <a:cs typeface="Garamond"/>
              </a:rPr>
              <a:t>regions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 spc="95">
                <a:latin typeface="Garamond"/>
                <a:cs typeface="Garamond"/>
              </a:rPr>
              <a:t>(just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mirror-imaged),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so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probabilities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same.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4947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4.1.</a:t>
            </a:r>
            <a:r>
              <a:rPr dirty="0" sz="1200" spc="204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ATOMIC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SPECTRA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BOHR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MODEL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5836285" algn="l"/>
              </a:tabLst>
            </a:pPr>
            <a:r>
              <a:rPr dirty="0"/>
              <a:t>Which</a:t>
            </a:r>
            <a:r>
              <a:rPr dirty="0" spc="105"/>
              <a:t> </a:t>
            </a:r>
            <a:r>
              <a:rPr dirty="0" spc="-45"/>
              <a:t>of</a:t>
            </a:r>
            <a:r>
              <a:rPr dirty="0" spc="110"/>
              <a:t> </a:t>
            </a:r>
            <a:r>
              <a:rPr dirty="0"/>
              <a:t>the</a:t>
            </a:r>
            <a:r>
              <a:rPr dirty="0" spc="100"/>
              <a:t> </a:t>
            </a:r>
            <a:r>
              <a:rPr dirty="0" spc="-10"/>
              <a:t>following</a:t>
            </a:r>
            <a:r>
              <a:rPr dirty="0" spc="110"/>
              <a:t> </a:t>
            </a:r>
            <a:r>
              <a:rPr dirty="0"/>
              <a:t>did</a:t>
            </a:r>
            <a:r>
              <a:rPr dirty="0" spc="105"/>
              <a:t> </a:t>
            </a:r>
            <a:r>
              <a:rPr dirty="0"/>
              <a:t>Rutherford’s</a:t>
            </a:r>
            <a:r>
              <a:rPr dirty="0" spc="105"/>
              <a:t> </a:t>
            </a:r>
            <a:r>
              <a:rPr dirty="0"/>
              <a:t>gold</a:t>
            </a:r>
            <a:r>
              <a:rPr dirty="0" spc="110"/>
              <a:t> </a:t>
            </a:r>
            <a:r>
              <a:rPr dirty="0"/>
              <a:t>foil</a:t>
            </a:r>
            <a:r>
              <a:rPr dirty="0" spc="105"/>
              <a:t> </a:t>
            </a:r>
            <a:r>
              <a:rPr dirty="0"/>
              <a:t>experiment</a:t>
            </a:r>
            <a:r>
              <a:rPr dirty="0" spc="100"/>
              <a:t> </a:t>
            </a:r>
            <a:r>
              <a:rPr dirty="0" spc="-20"/>
              <a:t>show </a:t>
            </a:r>
            <a:r>
              <a:rPr dirty="0" spc="114"/>
              <a:t>that</a:t>
            </a:r>
            <a:r>
              <a:rPr dirty="0" spc="235"/>
              <a:t> </a:t>
            </a:r>
            <a:r>
              <a:rPr dirty="0"/>
              <a:t>the</a:t>
            </a:r>
            <a:r>
              <a:rPr dirty="0" spc="235"/>
              <a:t> </a:t>
            </a:r>
            <a:r>
              <a:rPr dirty="0"/>
              <a:t>plum</a:t>
            </a:r>
            <a:r>
              <a:rPr dirty="0" spc="235"/>
              <a:t> </a:t>
            </a:r>
            <a:r>
              <a:rPr dirty="0"/>
              <a:t>pudding</a:t>
            </a:r>
            <a:r>
              <a:rPr dirty="0" spc="235"/>
              <a:t> </a:t>
            </a:r>
            <a:r>
              <a:rPr dirty="0"/>
              <a:t>model</a:t>
            </a:r>
            <a:r>
              <a:rPr dirty="0" spc="235"/>
              <a:t> </a:t>
            </a:r>
            <a:r>
              <a:rPr dirty="0" spc="60"/>
              <a:t>didn’t</a:t>
            </a:r>
            <a:r>
              <a:rPr dirty="0" spc="235"/>
              <a:t> </a:t>
            </a:r>
            <a:r>
              <a:rPr dirty="0" spc="45"/>
              <a:t>predict?</a:t>
            </a:r>
            <a:r>
              <a:rPr dirty="0"/>
              <a:t>	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37877" rIns="0" bIns="0" rtlCol="0" vert="horz">
            <a:spAutoFit/>
          </a:bodyPr>
          <a:lstStyle/>
          <a:p>
            <a:pPr marL="393700" marR="635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/>
              <a:t>The</a:t>
            </a:r>
            <a:r>
              <a:rPr dirty="0" spc="270"/>
              <a:t> </a:t>
            </a:r>
            <a:r>
              <a:rPr dirty="0"/>
              <a:t>positive</a:t>
            </a:r>
            <a:r>
              <a:rPr dirty="0" spc="285"/>
              <a:t> </a:t>
            </a:r>
            <a:r>
              <a:rPr dirty="0"/>
              <a:t>charge</a:t>
            </a:r>
            <a:r>
              <a:rPr dirty="0" spc="280"/>
              <a:t> </a:t>
            </a:r>
            <a:r>
              <a:rPr dirty="0"/>
              <a:t>in</a:t>
            </a:r>
            <a:r>
              <a:rPr dirty="0" spc="290"/>
              <a:t> </a:t>
            </a:r>
            <a:r>
              <a:rPr dirty="0" spc="65"/>
              <a:t>an</a:t>
            </a:r>
            <a:r>
              <a:rPr dirty="0" spc="285"/>
              <a:t> </a:t>
            </a:r>
            <a:r>
              <a:rPr dirty="0"/>
              <a:t>atom</a:t>
            </a:r>
            <a:r>
              <a:rPr dirty="0" spc="285"/>
              <a:t> </a:t>
            </a:r>
            <a:r>
              <a:rPr dirty="0"/>
              <a:t>is</a:t>
            </a:r>
            <a:r>
              <a:rPr dirty="0" spc="280"/>
              <a:t> </a:t>
            </a:r>
            <a:r>
              <a:rPr dirty="0"/>
              <a:t>much</a:t>
            </a:r>
            <a:r>
              <a:rPr dirty="0" spc="290"/>
              <a:t> </a:t>
            </a:r>
            <a:r>
              <a:rPr dirty="0"/>
              <a:t>heavier</a:t>
            </a:r>
            <a:r>
              <a:rPr dirty="0" spc="280"/>
              <a:t> </a:t>
            </a:r>
            <a:r>
              <a:rPr dirty="0" spc="70"/>
              <a:t>than</a:t>
            </a:r>
            <a:r>
              <a:rPr dirty="0" spc="290"/>
              <a:t> </a:t>
            </a:r>
            <a:r>
              <a:rPr dirty="0"/>
              <a:t>the</a:t>
            </a:r>
            <a:r>
              <a:rPr dirty="0" spc="280"/>
              <a:t> </a:t>
            </a:r>
            <a:r>
              <a:rPr dirty="0" spc="-20"/>
              <a:t>neg- </a:t>
            </a:r>
            <a:r>
              <a:rPr dirty="0" spc="-20"/>
              <a:t>	</a:t>
            </a:r>
            <a:r>
              <a:rPr dirty="0" spc="55"/>
              <a:t>ative</a:t>
            </a:r>
            <a:r>
              <a:rPr dirty="0" spc="150"/>
              <a:t> </a:t>
            </a:r>
            <a:r>
              <a:rPr dirty="0" spc="-10"/>
              <a:t>charge.</a:t>
            </a: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/>
              <a:t>Atoms</a:t>
            </a:r>
            <a:r>
              <a:rPr dirty="0" spc="250"/>
              <a:t> </a:t>
            </a:r>
            <a:r>
              <a:rPr dirty="0" spc="55"/>
              <a:t>are</a:t>
            </a:r>
            <a:r>
              <a:rPr dirty="0" spc="245"/>
              <a:t> </a:t>
            </a:r>
            <a:r>
              <a:rPr dirty="0"/>
              <a:t>smaller</a:t>
            </a:r>
            <a:r>
              <a:rPr dirty="0" spc="250"/>
              <a:t> </a:t>
            </a:r>
            <a:r>
              <a:rPr dirty="0" spc="70"/>
              <a:t>than</a:t>
            </a:r>
            <a:r>
              <a:rPr dirty="0" spc="250"/>
              <a:t> </a:t>
            </a:r>
            <a:r>
              <a:rPr dirty="0"/>
              <a:t>was</a:t>
            </a:r>
            <a:r>
              <a:rPr dirty="0" spc="240"/>
              <a:t> </a:t>
            </a:r>
            <a:r>
              <a:rPr dirty="0"/>
              <a:t>previously</a:t>
            </a:r>
            <a:r>
              <a:rPr dirty="0" spc="250"/>
              <a:t> </a:t>
            </a:r>
            <a:r>
              <a:rPr dirty="0" spc="-10"/>
              <a:t>believed.</a:t>
            </a: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/>
              <a:t>The</a:t>
            </a:r>
            <a:r>
              <a:rPr dirty="0" spc="254"/>
              <a:t> </a:t>
            </a:r>
            <a:r>
              <a:rPr dirty="0"/>
              <a:t>positive</a:t>
            </a:r>
            <a:r>
              <a:rPr dirty="0" spc="250"/>
              <a:t> </a:t>
            </a:r>
            <a:r>
              <a:rPr dirty="0"/>
              <a:t>charge</a:t>
            </a:r>
            <a:r>
              <a:rPr dirty="0" spc="254"/>
              <a:t> </a:t>
            </a:r>
            <a:r>
              <a:rPr dirty="0"/>
              <a:t>in</a:t>
            </a:r>
            <a:r>
              <a:rPr dirty="0" spc="254"/>
              <a:t> </a:t>
            </a:r>
            <a:r>
              <a:rPr dirty="0" spc="65"/>
              <a:t>an</a:t>
            </a:r>
            <a:r>
              <a:rPr dirty="0" spc="250"/>
              <a:t> </a:t>
            </a:r>
            <a:r>
              <a:rPr dirty="0"/>
              <a:t>atom</a:t>
            </a:r>
            <a:r>
              <a:rPr dirty="0" spc="254"/>
              <a:t> </a:t>
            </a:r>
            <a:r>
              <a:rPr dirty="0"/>
              <a:t>is</a:t>
            </a:r>
            <a:r>
              <a:rPr dirty="0" spc="254"/>
              <a:t> </a:t>
            </a:r>
            <a:r>
              <a:rPr dirty="0"/>
              <a:t>evenly</a:t>
            </a:r>
            <a:r>
              <a:rPr dirty="0" spc="250"/>
              <a:t> </a:t>
            </a:r>
            <a:r>
              <a:rPr dirty="0"/>
              <a:t>spread</a:t>
            </a:r>
            <a:r>
              <a:rPr dirty="0" spc="254"/>
              <a:t> </a:t>
            </a:r>
            <a:r>
              <a:rPr dirty="0" spc="-20"/>
              <a:t>out.</a:t>
            </a: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/>
              <a:t>The positive</a:t>
            </a:r>
            <a:r>
              <a:rPr dirty="0" spc="5"/>
              <a:t> </a:t>
            </a:r>
            <a:r>
              <a:rPr dirty="0"/>
              <a:t>charge</a:t>
            </a:r>
            <a:r>
              <a:rPr dirty="0" spc="10"/>
              <a:t> </a:t>
            </a:r>
            <a:r>
              <a:rPr dirty="0"/>
              <a:t>in</a:t>
            </a:r>
            <a:r>
              <a:rPr dirty="0" spc="10"/>
              <a:t> </a:t>
            </a:r>
            <a:r>
              <a:rPr dirty="0" spc="65"/>
              <a:t>an</a:t>
            </a:r>
            <a:r>
              <a:rPr dirty="0" spc="15"/>
              <a:t> </a:t>
            </a:r>
            <a:r>
              <a:rPr dirty="0"/>
              <a:t>atom</a:t>
            </a:r>
            <a:r>
              <a:rPr dirty="0" spc="15"/>
              <a:t> </a:t>
            </a:r>
            <a:r>
              <a:rPr dirty="0"/>
              <a:t>is</a:t>
            </a:r>
            <a:r>
              <a:rPr dirty="0" spc="5"/>
              <a:t> </a:t>
            </a:r>
            <a:r>
              <a:rPr dirty="0"/>
              <a:t>concentrated</a:t>
            </a:r>
            <a:r>
              <a:rPr dirty="0" spc="15"/>
              <a:t> </a:t>
            </a:r>
            <a:r>
              <a:rPr dirty="0"/>
              <a:t>in</a:t>
            </a:r>
            <a:r>
              <a:rPr dirty="0" spc="15"/>
              <a:t> </a:t>
            </a:r>
            <a:r>
              <a:rPr dirty="0" spc="130"/>
              <a:t>a</a:t>
            </a:r>
            <a:r>
              <a:rPr dirty="0" spc="5"/>
              <a:t> </a:t>
            </a:r>
            <a:r>
              <a:rPr dirty="0"/>
              <a:t>small</a:t>
            </a:r>
            <a:r>
              <a:rPr dirty="0" spc="15"/>
              <a:t> </a:t>
            </a:r>
            <a:r>
              <a:rPr dirty="0" spc="-10"/>
              <a:t>region.</a:t>
            </a: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pc="45" b="1">
                <a:latin typeface="Book Antiqua"/>
                <a:cs typeface="Book Antiqua"/>
              </a:rPr>
              <a:t>Solution:</a:t>
            </a:r>
            <a:r>
              <a:rPr dirty="0" b="1">
                <a:latin typeface="Book Antiqua"/>
                <a:cs typeface="Book Antiqua"/>
              </a:rPr>
              <a:t>	</a:t>
            </a:r>
            <a:r>
              <a:rPr dirty="0" spc="-50"/>
              <a:t>D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13829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4.3.</a:t>
            </a:r>
            <a:r>
              <a:rPr dirty="0" sz="1200" spc="29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WAVEFUNCTIONS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POSITION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PROBABILITIES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285"/>
            <a:ext cx="82556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1254125" algn="l"/>
                <a:tab pos="6598920" algn="l"/>
              </a:tabLst>
            </a:pPr>
            <a:r>
              <a:rPr dirty="0" spc="75"/>
              <a:t>Can</a:t>
            </a:r>
            <a:r>
              <a:rPr dirty="0" spc="215"/>
              <a:t> </a:t>
            </a:r>
            <a:r>
              <a:rPr dirty="0" spc="70">
                <a:latin typeface="Cambria"/>
                <a:cs typeface="Cambria"/>
              </a:rPr>
              <a:t>⟨</a:t>
            </a:r>
            <a:r>
              <a:rPr dirty="0" spc="70" b="0" i="1">
                <a:latin typeface="Bookman Old Style"/>
                <a:cs typeface="Bookman Old Style"/>
              </a:rPr>
              <a:t>x</a:t>
            </a:r>
            <a:r>
              <a:rPr dirty="0" spc="70">
                <a:latin typeface="Cambria"/>
                <a:cs typeface="Cambria"/>
              </a:rPr>
              <a:t>⟩</a:t>
            </a:r>
            <a:r>
              <a:rPr dirty="0" spc="290">
                <a:latin typeface="Cambria"/>
                <a:cs typeface="Cambria"/>
              </a:rPr>
              <a:t> </a:t>
            </a:r>
            <a:r>
              <a:rPr dirty="0"/>
              <a:t>for</a:t>
            </a:r>
            <a:r>
              <a:rPr dirty="0" spc="215"/>
              <a:t> </a:t>
            </a:r>
            <a:r>
              <a:rPr dirty="0" spc="130"/>
              <a:t>a</a:t>
            </a:r>
            <a:r>
              <a:rPr dirty="0" spc="220"/>
              <a:t> </a:t>
            </a:r>
            <a:r>
              <a:rPr dirty="0" spc="50"/>
              <a:t>particle</a:t>
            </a:r>
            <a:r>
              <a:rPr dirty="0" spc="215"/>
              <a:t> </a:t>
            </a:r>
            <a:r>
              <a:rPr dirty="0"/>
              <a:t>be</a:t>
            </a:r>
            <a:r>
              <a:rPr dirty="0" spc="220"/>
              <a:t> </a:t>
            </a:r>
            <a:r>
              <a:rPr dirty="0" spc="145"/>
              <a:t>at</a:t>
            </a:r>
            <a:r>
              <a:rPr dirty="0" spc="215"/>
              <a:t> </a:t>
            </a:r>
            <a:r>
              <a:rPr dirty="0" spc="130"/>
              <a:t>a</a:t>
            </a:r>
            <a:r>
              <a:rPr dirty="0" spc="215"/>
              <a:t> </a:t>
            </a:r>
            <a:r>
              <a:rPr dirty="0"/>
              <a:t>point</a:t>
            </a:r>
            <a:r>
              <a:rPr dirty="0" spc="220"/>
              <a:t> </a:t>
            </a:r>
            <a:r>
              <a:rPr dirty="0"/>
              <a:t>where</a:t>
            </a:r>
            <a:r>
              <a:rPr dirty="0" spc="220"/>
              <a:t> </a:t>
            </a:r>
            <a:r>
              <a:rPr dirty="0" spc="-260" b="0" i="1">
                <a:latin typeface="Bookman Old Style"/>
                <a:cs typeface="Bookman Old Style"/>
              </a:rPr>
              <a:t>ψ</a:t>
            </a:r>
            <a:r>
              <a:rPr dirty="0" spc="185" b="0" i="1">
                <a:latin typeface="Bookman Old Style"/>
                <a:cs typeface="Bookman Old Style"/>
              </a:rPr>
              <a:t> </a:t>
            </a:r>
            <a:r>
              <a:rPr dirty="0" spc="130"/>
              <a:t>=</a:t>
            </a:r>
            <a:r>
              <a:rPr dirty="0" spc="215"/>
              <a:t> </a:t>
            </a:r>
            <a:r>
              <a:rPr dirty="0" spc="55"/>
              <a:t>0?</a:t>
            </a:r>
            <a:r>
              <a:rPr dirty="0"/>
              <a:t>	If</a:t>
            </a:r>
            <a:r>
              <a:rPr dirty="0" spc="135"/>
              <a:t> </a:t>
            </a:r>
            <a:r>
              <a:rPr dirty="0"/>
              <a:t>so,</a:t>
            </a:r>
            <a:r>
              <a:rPr dirty="0" spc="165"/>
              <a:t> </a:t>
            </a:r>
            <a:r>
              <a:rPr dirty="0"/>
              <a:t>give</a:t>
            </a:r>
            <a:r>
              <a:rPr dirty="0" spc="150"/>
              <a:t> </a:t>
            </a:r>
            <a:r>
              <a:rPr dirty="0" spc="40"/>
              <a:t>an </a:t>
            </a:r>
            <a:r>
              <a:rPr dirty="0" spc="-10"/>
              <a:t>example.</a:t>
            </a:r>
            <a:r>
              <a:rPr dirty="0"/>
              <a:t>	If</a:t>
            </a:r>
            <a:r>
              <a:rPr dirty="0" spc="155"/>
              <a:t> </a:t>
            </a:r>
            <a:r>
              <a:rPr dirty="0"/>
              <a:t>not,</a:t>
            </a:r>
            <a:r>
              <a:rPr dirty="0" spc="160"/>
              <a:t> </a:t>
            </a:r>
            <a:r>
              <a:rPr dirty="0" spc="80"/>
              <a:t>say</a:t>
            </a:r>
            <a:r>
              <a:rPr dirty="0" spc="155"/>
              <a:t> </a:t>
            </a:r>
            <a:r>
              <a:rPr dirty="0"/>
              <a:t>why</a:t>
            </a:r>
            <a:r>
              <a:rPr dirty="0" spc="155"/>
              <a:t> </a:t>
            </a:r>
            <a:r>
              <a:rPr dirty="0" spc="-20"/>
              <a:t>not.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13829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4.3.</a:t>
            </a:r>
            <a:r>
              <a:rPr dirty="0" sz="1200" spc="29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WAVEFUNCTIONS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POSITION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PROBABILITIES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285"/>
            <a:ext cx="82556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1254125" algn="l"/>
                <a:tab pos="6598920" algn="l"/>
              </a:tabLst>
            </a:pPr>
            <a:r>
              <a:rPr dirty="0" spc="75"/>
              <a:t>Can</a:t>
            </a:r>
            <a:r>
              <a:rPr dirty="0" spc="215"/>
              <a:t> </a:t>
            </a:r>
            <a:r>
              <a:rPr dirty="0" spc="70">
                <a:latin typeface="Cambria"/>
                <a:cs typeface="Cambria"/>
              </a:rPr>
              <a:t>⟨</a:t>
            </a:r>
            <a:r>
              <a:rPr dirty="0" spc="70" b="0" i="1">
                <a:latin typeface="Bookman Old Style"/>
                <a:cs typeface="Bookman Old Style"/>
              </a:rPr>
              <a:t>x</a:t>
            </a:r>
            <a:r>
              <a:rPr dirty="0" spc="70">
                <a:latin typeface="Cambria"/>
                <a:cs typeface="Cambria"/>
              </a:rPr>
              <a:t>⟩</a:t>
            </a:r>
            <a:r>
              <a:rPr dirty="0" spc="290">
                <a:latin typeface="Cambria"/>
                <a:cs typeface="Cambria"/>
              </a:rPr>
              <a:t> </a:t>
            </a:r>
            <a:r>
              <a:rPr dirty="0"/>
              <a:t>for</a:t>
            </a:r>
            <a:r>
              <a:rPr dirty="0" spc="215"/>
              <a:t> </a:t>
            </a:r>
            <a:r>
              <a:rPr dirty="0" spc="130"/>
              <a:t>a</a:t>
            </a:r>
            <a:r>
              <a:rPr dirty="0" spc="220"/>
              <a:t> </a:t>
            </a:r>
            <a:r>
              <a:rPr dirty="0" spc="50"/>
              <a:t>particle</a:t>
            </a:r>
            <a:r>
              <a:rPr dirty="0" spc="215"/>
              <a:t> </a:t>
            </a:r>
            <a:r>
              <a:rPr dirty="0"/>
              <a:t>be</a:t>
            </a:r>
            <a:r>
              <a:rPr dirty="0" spc="220"/>
              <a:t> </a:t>
            </a:r>
            <a:r>
              <a:rPr dirty="0" spc="145"/>
              <a:t>at</a:t>
            </a:r>
            <a:r>
              <a:rPr dirty="0" spc="215"/>
              <a:t> </a:t>
            </a:r>
            <a:r>
              <a:rPr dirty="0" spc="130"/>
              <a:t>a</a:t>
            </a:r>
            <a:r>
              <a:rPr dirty="0" spc="215"/>
              <a:t> </a:t>
            </a:r>
            <a:r>
              <a:rPr dirty="0"/>
              <a:t>point</a:t>
            </a:r>
            <a:r>
              <a:rPr dirty="0" spc="220"/>
              <a:t> </a:t>
            </a:r>
            <a:r>
              <a:rPr dirty="0"/>
              <a:t>where</a:t>
            </a:r>
            <a:r>
              <a:rPr dirty="0" spc="220"/>
              <a:t> </a:t>
            </a:r>
            <a:r>
              <a:rPr dirty="0" spc="-260" b="0" i="1">
                <a:latin typeface="Bookman Old Style"/>
                <a:cs typeface="Bookman Old Style"/>
              </a:rPr>
              <a:t>ψ</a:t>
            </a:r>
            <a:r>
              <a:rPr dirty="0" spc="185" b="0" i="1">
                <a:latin typeface="Bookman Old Style"/>
                <a:cs typeface="Bookman Old Style"/>
              </a:rPr>
              <a:t> </a:t>
            </a:r>
            <a:r>
              <a:rPr dirty="0" spc="130"/>
              <a:t>=</a:t>
            </a:r>
            <a:r>
              <a:rPr dirty="0" spc="215"/>
              <a:t> </a:t>
            </a:r>
            <a:r>
              <a:rPr dirty="0" spc="55"/>
              <a:t>0?</a:t>
            </a:r>
            <a:r>
              <a:rPr dirty="0"/>
              <a:t>	If</a:t>
            </a:r>
            <a:r>
              <a:rPr dirty="0" spc="135"/>
              <a:t> </a:t>
            </a:r>
            <a:r>
              <a:rPr dirty="0"/>
              <a:t>so,</a:t>
            </a:r>
            <a:r>
              <a:rPr dirty="0" spc="165"/>
              <a:t> </a:t>
            </a:r>
            <a:r>
              <a:rPr dirty="0"/>
              <a:t>give</a:t>
            </a:r>
            <a:r>
              <a:rPr dirty="0" spc="150"/>
              <a:t> </a:t>
            </a:r>
            <a:r>
              <a:rPr dirty="0" spc="40"/>
              <a:t>an </a:t>
            </a:r>
            <a:r>
              <a:rPr dirty="0" spc="-10"/>
              <a:t>example.</a:t>
            </a:r>
            <a:r>
              <a:rPr dirty="0"/>
              <a:t>	If</a:t>
            </a:r>
            <a:r>
              <a:rPr dirty="0" spc="155"/>
              <a:t> </a:t>
            </a:r>
            <a:r>
              <a:rPr dirty="0"/>
              <a:t>not,</a:t>
            </a:r>
            <a:r>
              <a:rPr dirty="0" spc="160"/>
              <a:t> </a:t>
            </a:r>
            <a:r>
              <a:rPr dirty="0" spc="80"/>
              <a:t>say</a:t>
            </a:r>
            <a:r>
              <a:rPr dirty="0" spc="155"/>
              <a:t> </a:t>
            </a:r>
            <a:r>
              <a:rPr dirty="0"/>
              <a:t>why</a:t>
            </a:r>
            <a:r>
              <a:rPr dirty="0" spc="155"/>
              <a:t> </a:t>
            </a:r>
            <a:r>
              <a:rPr dirty="0" spc="-20"/>
              <a:t>not.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187878"/>
            <a:ext cx="8267700" cy="154241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23495" marR="5080" indent="-11430">
              <a:lnSpc>
                <a:spcPct val="101699"/>
              </a:lnSpc>
              <a:spcBef>
                <a:spcPts val="75"/>
              </a:spcBef>
            </a:pPr>
            <a:r>
              <a:rPr dirty="0" sz="2450" spc="55" b="1">
                <a:latin typeface="Book Antiqua"/>
                <a:cs typeface="Book Antiqua"/>
              </a:rPr>
              <a:t>Solution:</a:t>
            </a:r>
            <a:r>
              <a:rPr dirty="0" sz="2450" spc="1205" b="1">
                <a:latin typeface="Book Antiqua"/>
                <a:cs typeface="Book Antiqua"/>
              </a:rPr>
              <a:t> </a:t>
            </a:r>
            <a:r>
              <a:rPr dirty="0" sz="2450" spc="-15">
                <a:latin typeface="Garamond"/>
                <a:cs typeface="Garamond"/>
              </a:rPr>
              <a:t>Yes.</a:t>
            </a:r>
            <a:r>
              <a:rPr dirty="0" sz="2450" spc="380">
                <a:latin typeface="Garamond"/>
                <a:cs typeface="Garamond"/>
              </a:rPr>
              <a:t> </a:t>
            </a:r>
            <a:r>
              <a:rPr dirty="0" sz="2450" spc="20">
                <a:latin typeface="Garamond"/>
                <a:cs typeface="Garamond"/>
              </a:rPr>
              <a:t>Imagine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-260" b="0" i="1">
                <a:latin typeface="Bookman Old Style"/>
                <a:cs typeface="Bookman Old Style"/>
              </a:rPr>
              <a:t>ψ</a:t>
            </a:r>
            <a:r>
              <a:rPr dirty="0" sz="2450" spc="70" b="0" i="1">
                <a:latin typeface="Bookman Old Style"/>
                <a:cs typeface="Bookman Old Style"/>
              </a:rPr>
              <a:t> </a:t>
            </a:r>
            <a:r>
              <a:rPr dirty="0" sz="2450" spc="5">
                <a:latin typeface="Garamond"/>
                <a:cs typeface="Garamond"/>
              </a:rPr>
              <a:t>consists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 spc="-114">
                <a:latin typeface="Garamond"/>
                <a:cs typeface="Garamond"/>
              </a:rPr>
              <a:t>of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-35">
                <a:latin typeface="Garamond"/>
                <a:cs typeface="Garamond"/>
              </a:rPr>
              <a:t>two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identical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20">
                <a:latin typeface="Garamond"/>
                <a:cs typeface="Garamond"/>
              </a:rPr>
              <a:t>humps,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 spc="-260" b="0" i="1">
                <a:latin typeface="Bookman Old Style"/>
                <a:cs typeface="Bookman Old Style"/>
              </a:rPr>
              <a:t>ψ</a:t>
            </a:r>
            <a:r>
              <a:rPr dirty="0" sz="2450" spc="40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0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right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 spc="25">
                <a:latin typeface="Garamond"/>
                <a:cs typeface="Garamond"/>
              </a:rPr>
              <a:t>in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the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 spc="30">
                <a:latin typeface="Garamond"/>
                <a:cs typeface="Garamond"/>
              </a:rPr>
              <a:t>middle.</a:t>
            </a:r>
            <a:r>
              <a:rPr dirty="0" sz="2450" spc="35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So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 spc="10">
                <a:latin typeface="Garamond"/>
                <a:cs typeface="Garamond"/>
              </a:rPr>
              <a:t>you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will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end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 spc="35">
                <a:latin typeface="Garamond"/>
                <a:cs typeface="Garamond"/>
              </a:rPr>
              <a:t>up</a:t>
            </a:r>
            <a:r>
              <a:rPr dirty="0" sz="2450" spc="15">
                <a:latin typeface="Garamond"/>
                <a:cs typeface="Garamond"/>
              </a:rPr>
              <a:t> left </a:t>
            </a:r>
            <a:r>
              <a:rPr dirty="0" sz="2450" spc="-114">
                <a:latin typeface="Garamond"/>
                <a:cs typeface="Garamond"/>
              </a:rPr>
              <a:t>of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the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 spc="20">
                <a:latin typeface="Garamond"/>
                <a:cs typeface="Garamond"/>
              </a:rPr>
              <a:t>mid-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 spc="30">
                <a:latin typeface="Garamond"/>
                <a:cs typeface="Garamond"/>
              </a:rPr>
              <a:t>dle,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right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-114">
                <a:latin typeface="Garamond"/>
                <a:cs typeface="Garamond"/>
              </a:rPr>
              <a:t>of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the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30">
                <a:latin typeface="Garamond"/>
                <a:cs typeface="Garamond"/>
              </a:rPr>
              <a:t>middle,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35">
                <a:latin typeface="Garamond"/>
                <a:cs typeface="Garamond"/>
              </a:rPr>
              <a:t>equal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35">
                <a:latin typeface="Garamond"/>
                <a:cs typeface="Garamond"/>
              </a:rPr>
              <a:t>probabilities,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25">
                <a:latin typeface="Garamond"/>
                <a:cs typeface="Garamond"/>
              </a:rPr>
              <a:t>average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 spc="30">
                <a:latin typeface="Garamond"/>
                <a:cs typeface="Garamond"/>
              </a:rPr>
              <a:t>out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25">
                <a:latin typeface="Garamond"/>
                <a:cs typeface="Garamond"/>
              </a:rPr>
              <a:t>in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the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30">
                <a:latin typeface="Garamond"/>
                <a:cs typeface="Garamond"/>
              </a:rPr>
              <a:t>middle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10">
                <a:latin typeface="Garamond"/>
                <a:cs typeface="Garamond"/>
              </a:rPr>
              <a:t>where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-260" b="0" i="1">
                <a:latin typeface="Bookman Old Style"/>
                <a:cs typeface="Bookman Old Style"/>
              </a:rPr>
              <a:t>ψ</a:t>
            </a:r>
            <a:r>
              <a:rPr dirty="0" sz="2450" spc="40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 spc="25">
                <a:latin typeface="Garamond"/>
                <a:cs typeface="Garamond"/>
              </a:rPr>
              <a:t>0.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78232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4844646" y="878291"/>
            <a:ext cx="413067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4.3.</a:t>
            </a:r>
            <a:r>
              <a:rPr dirty="0" sz="1200" spc="29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WAVEFUNCTIONS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POSITION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PROBABILITIES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2762935" y="1071104"/>
            <a:ext cx="50038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  <a:tabLst>
                <a:tab pos="352425" algn="l"/>
              </a:tabLst>
            </a:pPr>
            <a:r>
              <a:rPr dirty="0" sz="2450" spc="-50">
                <a:latin typeface="Yu Gothic"/>
                <a:cs typeface="Yu Gothic"/>
              </a:rPr>
              <a:t>Z</a:t>
            </a:r>
            <a:r>
              <a:rPr dirty="0" sz="2450">
                <a:latin typeface="Yu Gothic"/>
                <a:cs typeface="Yu Gothic"/>
              </a:rPr>
              <a:t>	</a:t>
            </a:r>
            <a:r>
              <a:rPr dirty="0" baseline="-21680" sz="3075" spc="-630" b="0" i="1">
                <a:latin typeface="Bookman Old Style"/>
                <a:cs typeface="Bookman Old Style"/>
              </a:rPr>
              <a:t>b</a:t>
            </a:r>
            <a:endParaRPr baseline="-21680" sz="3075">
              <a:latin typeface="Bookman Old Style"/>
              <a:cs typeface="Bookman Old Style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2963227" y="1836159"/>
            <a:ext cx="160655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160" b="0" i="1">
                <a:latin typeface="Bookman Old Style"/>
                <a:cs typeface="Bookman Old Style"/>
              </a:rPr>
              <a:t>a</a:t>
            </a:r>
            <a:endParaRPr sz="2050">
              <a:latin typeface="Bookman Old Style"/>
              <a:cs typeface="Bookman Old Style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4055859" y="1421987"/>
            <a:ext cx="14605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50">
                <a:latin typeface="Garamond"/>
                <a:cs typeface="Garamond"/>
              </a:rPr>
              <a:t>2</a:t>
            </a:r>
            <a:endParaRPr sz="2050">
              <a:latin typeface="Garamond"/>
              <a:cs typeface="Garamond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718819" y="1499576"/>
            <a:ext cx="825436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256476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3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calculation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>
                <a:latin typeface="Cambria"/>
                <a:cs typeface="Cambria"/>
              </a:rPr>
              <a:t>|</a:t>
            </a:r>
            <a:r>
              <a:rPr dirty="0" sz="2450" b="0" i="1">
                <a:latin typeface="Bookman Old Style"/>
                <a:cs typeface="Bookman Old Style"/>
              </a:rPr>
              <a:t>ψ</a:t>
            </a:r>
            <a:r>
              <a:rPr dirty="0" sz="2450">
                <a:latin typeface="Garamond"/>
                <a:cs typeface="Garamond"/>
              </a:rPr>
              <a:t>(</a:t>
            </a:r>
            <a:r>
              <a:rPr dirty="0" sz="2450" b="0" i="1">
                <a:latin typeface="Bookman Old Style"/>
                <a:cs typeface="Bookman Old Style"/>
              </a:rPr>
              <a:t>x</a:t>
            </a:r>
            <a:r>
              <a:rPr dirty="0" sz="2450">
                <a:latin typeface="Garamond"/>
                <a:cs typeface="Garamond"/>
              </a:rPr>
              <a:t>)</a:t>
            </a:r>
            <a:r>
              <a:rPr dirty="0" sz="2450">
                <a:latin typeface="Cambria"/>
                <a:cs typeface="Cambria"/>
              </a:rPr>
              <a:t>|</a:t>
            </a:r>
            <a:r>
              <a:rPr dirty="0" sz="2450" spc="495">
                <a:latin typeface="Cambria"/>
                <a:cs typeface="Cambria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dx</a:t>
            </a:r>
            <a:r>
              <a:rPr dirty="0" sz="2450" spc="135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Garamond"/>
                <a:cs typeface="Garamond"/>
              </a:rPr>
              <a:t>gives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probability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measuring</a:t>
            </a:r>
            <a:endParaRPr sz="2450">
              <a:latin typeface="Garamond"/>
              <a:cs typeface="Garamond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718819" y="2032240"/>
            <a:ext cx="7233284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particle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with.</a:t>
            </a:r>
            <a:r>
              <a:rPr dirty="0" sz="2450" spc="-204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.</a:t>
            </a:r>
            <a:r>
              <a:rPr dirty="0" sz="2450" spc="-20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.</a:t>
            </a:r>
            <a:r>
              <a:rPr dirty="0" sz="2450" spc="-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(Choose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one,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explain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your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answer.)</a:t>
            </a:r>
            <a:endParaRPr sz="2450">
              <a:latin typeface="Garamond"/>
              <a:cs typeface="Garamond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715137" y="2485903"/>
            <a:ext cx="8258175" cy="2429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Font typeface="Garamond"/>
              <a:buAutoNum type="alphaUcPeriod"/>
              <a:tabLst>
                <a:tab pos="386715" algn="l"/>
              </a:tabLst>
            </a:pPr>
            <a:r>
              <a:rPr dirty="0" sz="2450" spc="-260" b="0" i="1">
                <a:latin typeface="Bookman Old Style"/>
                <a:cs typeface="Bookman Old Style"/>
              </a:rPr>
              <a:t>a</a:t>
            </a:r>
            <a:r>
              <a:rPr dirty="0" sz="2450" spc="-50" b="0" i="1">
                <a:latin typeface="Bookman Old Style"/>
                <a:cs typeface="Bookman Old Style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&lt;</a:t>
            </a:r>
            <a:r>
              <a:rPr dirty="0" sz="2450" spc="-40" b="0" i="1">
                <a:latin typeface="Bookman Old Style"/>
                <a:cs typeface="Bookman Old Style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-50" b="0" i="1">
                <a:latin typeface="Bookman Old Style"/>
                <a:cs typeface="Bookman Old Style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&lt;</a:t>
            </a:r>
            <a:r>
              <a:rPr dirty="0" sz="2450" spc="-40" b="0" i="1">
                <a:latin typeface="Bookman Old Style"/>
                <a:cs typeface="Bookman Old Style"/>
              </a:rPr>
              <a:t> </a:t>
            </a:r>
            <a:r>
              <a:rPr dirty="0" sz="2450" spc="-509" b="0" i="1">
                <a:latin typeface="Bookman Old Style"/>
                <a:cs typeface="Bookman Old Style"/>
              </a:rPr>
              <a:t>b</a:t>
            </a:r>
            <a:endParaRPr sz="2450">
              <a:latin typeface="Bookman Old Style"/>
              <a:cs typeface="Bookman Old Style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386715" algn="l"/>
              </a:tabLst>
            </a:pPr>
            <a:r>
              <a:rPr dirty="0" sz="2450" spc="-260" b="0" i="1">
                <a:latin typeface="Bookman Old Style"/>
                <a:cs typeface="Bookman Old Style"/>
              </a:rPr>
              <a:t>a</a:t>
            </a:r>
            <a:r>
              <a:rPr dirty="0" sz="2450" spc="-50" b="0" i="1">
                <a:latin typeface="Bookman Old Style"/>
                <a:cs typeface="Bookman Old Style"/>
              </a:rPr>
              <a:t> </a:t>
            </a:r>
            <a:r>
              <a:rPr dirty="0" sz="2450" spc="555">
                <a:latin typeface="Cambria"/>
                <a:cs typeface="Cambria"/>
              </a:rPr>
              <a:t>≤</a:t>
            </a:r>
            <a:r>
              <a:rPr dirty="0" sz="2450" spc="155">
                <a:latin typeface="Cambria"/>
                <a:cs typeface="Cambria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-45" b="0" i="1">
                <a:latin typeface="Bookman Old Style"/>
                <a:cs typeface="Bookman Old Style"/>
              </a:rPr>
              <a:t> </a:t>
            </a:r>
            <a:r>
              <a:rPr dirty="0" sz="2450" spc="555">
                <a:latin typeface="Cambria"/>
                <a:cs typeface="Cambria"/>
              </a:rPr>
              <a:t>≤</a:t>
            </a:r>
            <a:r>
              <a:rPr dirty="0" sz="2450" spc="155">
                <a:latin typeface="Cambria"/>
                <a:cs typeface="Cambria"/>
              </a:rPr>
              <a:t> </a:t>
            </a:r>
            <a:r>
              <a:rPr dirty="0" sz="2450" spc="-509" b="0" i="1">
                <a:latin typeface="Bookman Old Style"/>
                <a:cs typeface="Bookman Old Style"/>
              </a:rPr>
              <a:t>b</a:t>
            </a:r>
            <a:endParaRPr sz="2450">
              <a:latin typeface="Bookman Old Style"/>
              <a:cs typeface="Bookman Old Style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Both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those,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because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they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both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same.</a:t>
            </a:r>
            <a:endParaRPr sz="2450">
              <a:latin typeface="Garamond"/>
              <a:cs typeface="Garamond"/>
            </a:endParaRPr>
          </a:p>
          <a:p>
            <a:pPr marL="386080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Neither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 spc="-30">
                <a:latin typeface="Garamond"/>
                <a:cs typeface="Garamond"/>
              </a:rPr>
              <a:t>of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those.</a:t>
            </a:r>
            <a:r>
              <a:rPr dirty="0" sz="2450" spc="3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(If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choose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this, </a:t>
            </a:r>
            <a:r>
              <a:rPr dirty="0" sz="2450" spc="80">
                <a:latin typeface="Garamond"/>
                <a:cs typeface="Garamond"/>
              </a:rPr>
              <a:t>say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what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does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calculate </a:t>
            </a:r>
            <a:r>
              <a:rPr dirty="0" sz="2450" spc="40">
                <a:latin typeface="Garamond"/>
                <a:cs typeface="Garamond"/>
              </a:rPr>
              <a:t>	</a:t>
            </a:r>
            <a:r>
              <a:rPr dirty="0" sz="2450" spc="60">
                <a:latin typeface="Garamond"/>
                <a:cs typeface="Garamond"/>
              </a:rPr>
              <a:t>instead!)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78232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4844646" y="878291"/>
            <a:ext cx="413067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4.3.</a:t>
            </a:r>
            <a:r>
              <a:rPr dirty="0" sz="1200" spc="29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WAVEFUNCTIONS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POSITION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PROBABILITIES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2762935" y="1071104"/>
            <a:ext cx="50038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  <a:tabLst>
                <a:tab pos="352425" algn="l"/>
              </a:tabLst>
            </a:pPr>
            <a:r>
              <a:rPr dirty="0" sz="2450" spc="-50">
                <a:latin typeface="Yu Gothic"/>
                <a:cs typeface="Yu Gothic"/>
              </a:rPr>
              <a:t>Z</a:t>
            </a:r>
            <a:r>
              <a:rPr dirty="0" sz="2450">
                <a:latin typeface="Yu Gothic"/>
                <a:cs typeface="Yu Gothic"/>
              </a:rPr>
              <a:t>	</a:t>
            </a:r>
            <a:r>
              <a:rPr dirty="0" baseline="-21680" sz="3075" spc="-630" b="0" i="1">
                <a:latin typeface="Bookman Old Style"/>
                <a:cs typeface="Bookman Old Style"/>
              </a:rPr>
              <a:t>b</a:t>
            </a:r>
            <a:endParaRPr baseline="-21680" sz="3075">
              <a:latin typeface="Bookman Old Style"/>
              <a:cs typeface="Bookman Old Style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2963227" y="1836159"/>
            <a:ext cx="160655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160" b="0" i="1">
                <a:latin typeface="Bookman Old Style"/>
                <a:cs typeface="Bookman Old Style"/>
              </a:rPr>
              <a:t>a</a:t>
            </a:r>
            <a:endParaRPr sz="2050">
              <a:latin typeface="Bookman Old Style"/>
              <a:cs typeface="Bookman Old Style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4055859" y="1421987"/>
            <a:ext cx="14605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50">
                <a:latin typeface="Garamond"/>
                <a:cs typeface="Garamond"/>
              </a:rPr>
              <a:t>2</a:t>
            </a:r>
            <a:endParaRPr sz="2050">
              <a:latin typeface="Garamond"/>
              <a:cs typeface="Garamond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718819" y="1499576"/>
            <a:ext cx="825436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256476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3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calculation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>
                <a:latin typeface="Cambria"/>
                <a:cs typeface="Cambria"/>
              </a:rPr>
              <a:t>|</a:t>
            </a:r>
            <a:r>
              <a:rPr dirty="0" sz="2450" b="0" i="1">
                <a:latin typeface="Bookman Old Style"/>
                <a:cs typeface="Bookman Old Style"/>
              </a:rPr>
              <a:t>ψ</a:t>
            </a:r>
            <a:r>
              <a:rPr dirty="0" sz="2450">
                <a:latin typeface="Garamond"/>
                <a:cs typeface="Garamond"/>
              </a:rPr>
              <a:t>(</a:t>
            </a:r>
            <a:r>
              <a:rPr dirty="0" sz="2450" b="0" i="1">
                <a:latin typeface="Bookman Old Style"/>
                <a:cs typeface="Bookman Old Style"/>
              </a:rPr>
              <a:t>x</a:t>
            </a:r>
            <a:r>
              <a:rPr dirty="0" sz="2450">
                <a:latin typeface="Garamond"/>
                <a:cs typeface="Garamond"/>
              </a:rPr>
              <a:t>)</a:t>
            </a:r>
            <a:r>
              <a:rPr dirty="0" sz="2450">
                <a:latin typeface="Cambria"/>
                <a:cs typeface="Cambria"/>
              </a:rPr>
              <a:t>|</a:t>
            </a:r>
            <a:r>
              <a:rPr dirty="0" sz="2450" spc="495">
                <a:latin typeface="Cambria"/>
                <a:cs typeface="Cambria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dx</a:t>
            </a:r>
            <a:r>
              <a:rPr dirty="0" sz="2450" spc="135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Garamond"/>
                <a:cs typeface="Garamond"/>
              </a:rPr>
              <a:t>gives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probability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measuring</a:t>
            </a:r>
            <a:endParaRPr sz="2450">
              <a:latin typeface="Garamond"/>
              <a:cs typeface="Garamond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718819" y="2032240"/>
            <a:ext cx="7233284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particle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with.</a:t>
            </a:r>
            <a:r>
              <a:rPr dirty="0" sz="2450" spc="-204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.</a:t>
            </a:r>
            <a:r>
              <a:rPr dirty="0" sz="2450" spc="-20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.</a:t>
            </a:r>
            <a:r>
              <a:rPr dirty="0" sz="2450" spc="-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(Choose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one,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explain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your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answer.)</a:t>
            </a:r>
            <a:endParaRPr sz="2450">
              <a:latin typeface="Garamond"/>
              <a:cs typeface="Garamond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707745" y="2485903"/>
            <a:ext cx="8266430" cy="3808729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Font typeface="Garamond"/>
              <a:buAutoNum type="alphaUcPeriod"/>
              <a:tabLst>
                <a:tab pos="394335" algn="l"/>
              </a:tabLst>
            </a:pPr>
            <a:r>
              <a:rPr dirty="0" sz="2450" spc="-260" b="0" i="1">
                <a:latin typeface="Bookman Old Style"/>
                <a:cs typeface="Bookman Old Style"/>
              </a:rPr>
              <a:t>a</a:t>
            </a:r>
            <a:r>
              <a:rPr dirty="0" sz="2450" spc="-50" b="0" i="1">
                <a:latin typeface="Bookman Old Style"/>
                <a:cs typeface="Bookman Old Style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&lt;</a:t>
            </a:r>
            <a:r>
              <a:rPr dirty="0" sz="2450" spc="-40" b="0" i="1">
                <a:latin typeface="Bookman Old Style"/>
                <a:cs typeface="Bookman Old Style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-50" b="0" i="1">
                <a:latin typeface="Bookman Old Style"/>
                <a:cs typeface="Bookman Old Style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&lt;</a:t>
            </a:r>
            <a:r>
              <a:rPr dirty="0" sz="2450" spc="-40" b="0" i="1">
                <a:latin typeface="Bookman Old Style"/>
                <a:cs typeface="Bookman Old Style"/>
              </a:rPr>
              <a:t> </a:t>
            </a:r>
            <a:r>
              <a:rPr dirty="0" sz="2450" spc="-509" b="0" i="1">
                <a:latin typeface="Bookman Old Style"/>
                <a:cs typeface="Bookman Old Style"/>
              </a:rPr>
              <a:t>b</a:t>
            </a:r>
            <a:endParaRPr sz="2450">
              <a:latin typeface="Bookman Old Style"/>
              <a:cs typeface="Bookman Old Style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394335" algn="l"/>
              </a:tabLst>
            </a:pPr>
            <a:r>
              <a:rPr dirty="0" sz="2450" spc="-260" b="0" i="1">
                <a:latin typeface="Bookman Old Style"/>
                <a:cs typeface="Bookman Old Style"/>
              </a:rPr>
              <a:t>a</a:t>
            </a:r>
            <a:r>
              <a:rPr dirty="0" sz="2450" spc="-50" b="0" i="1">
                <a:latin typeface="Bookman Old Style"/>
                <a:cs typeface="Bookman Old Style"/>
              </a:rPr>
              <a:t> </a:t>
            </a:r>
            <a:r>
              <a:rPr dirty="0" sz="2450" spc="555">
                <a:latin typeface="Cambria"/>
                <a:cs typeface="Cambria"/>
              </a:rPr>
              <a:t>≤</a:t>
            </a:r>
            <a:r>
              <a:rPr dirty="0" sz="2450" spc="155">
                <a:latin typeface="Cambria"/>
                <a:cs typeface="Cambria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-45" b="0" i="1">
                <a:latin typeface="Bookman Old Style"/>
                <a:cs typeface="Bookman Old Style"/>
              </a:rPr>
              <a:t> </a:t>
            </a:r>
            <a:r>
              <a:rPr dirty="0" sz="2450" spc="555">
                <a:latin typeface="Cambria"/>
                <a:cs typeface="Cambria"/>
              </a:rPr>
              <a:t>≤</a:t>
            </a:r>
            <a:r>
              <a:rPr dirty="0" sz="2450" spc="155">
                <a:latin typeface="Cambria"/>
                <a:cs typeface="Cambria"/>
              </a:rPr>
              <a:t> </a:t>
            </a:r>
            <a:r>
              <a:rPr dirty="0" sz="2450" spc="-509" b="0" i="1">
                <a:latin typeface="Bookman Old Style"/>
                <a:cs typeface="Bookman Old Style"/>
              </a:rPr>
              <a:t>b</a:t>
            </a:r>
            <a:endParaRPr sz="2450">
              <a:latin typeface="Bookman Old Style"/>
              <a:cs typeface="Bookman Old Style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Both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those,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because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they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both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same.</a:t>
            </a:r>
            <a:endParaRPr sz="2450">
              <a:latin typeface="Garamond"/>
              <a:cs typeface="Garamond"/>
            </a:endParaRPr>
          </a:p>
          <a:p>
            <a:pPr marL="393065" marR="5715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Neither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 spc="-30">
                <a:latin typeface="Garamond"/>
                <a:cs typeface="Garamond"/>
              </a:rPr>
              <a:t>of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those.</a:t>
            </a:r>
            <a:r>
              <a:rPr dirty="0" sz="2450" spc="3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(If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choose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this, </a:t>
            </a:r>
            <a:r>
              <a:rPr dirty="0" sz="2450" spc="80">
                <a:latin typeface="Garamond"/>
                <a:cs typeface="Garamond"/>
              </a:rPr>
              <a:t>say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what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does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calculate </a:t>
            </a:r>
            <a:r>
              <a:rPr dirty="0" sz="2450" spc="40">
                <a:latin typeface="Garamond"/>
                <a:cs typeface="Garamond"/>
              </a:rPr>
              <a:t>	</a:t>
            </a:r>
            <a:r>
              <a:rPr dirty="0" sz="2450" spc="60">
                <a:latin typeface="Garamond"/>
                <a:cs typeface="Garamond"/>
              </a:rPr>
              <a:t>instead!)</a:t>
            </a:r>
            <a:endParaRPr sz="2450">
              <a:latin typeface="Garamond"/>
              <a:cs typeface="Garamond"/>
            </a:endParaRPr>
          </a:p>
          <a:p>
            <a:pPr algn="just" marL="23495" marR="5080" indent="-11430">
              <a:lnSpc>
                <a:spcPct val="101699"/>
              </a:lnSpc>
              <a:spcBef>
                <a:spcPts val="1889"/>
              </a:spcBef>
            </a:pPr>
            <a:r>
              <a:rPr dirty="0" sz="2450" spc="55" b="1">
                <a:latin typeface="Book Antiqua"/>
                <a:cs typeface="Book Antiqua"/>
              </a:rPr>
              <a:t>Solution:</a:t>
            </a:r>
            <a:r>
              <a:rPr dirty="0" sz="2450" spc="1205" b="1">
                <a:latin typeface="Book Antiqua"/>
                <a:cs typeface="Book Antiqua"/>
              </a:rPr>
              <a:t> </a:t>
            </a:r>
            <a:r>
              <a:rPr dirty="0" sz="2450" spc="80">
                <a:latin typeface="Garamond"/>
                <a:cs typeface="Garamond"/>
              </a:rPr>
              <a:t>C.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 spc="20">
                <a:latin typeface="Garamond"/>
                <a:cs typeface="Garamond"/>
              </a:rPr>
              <a:t>These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the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 spc="35">
                <a:latin typeface="Garamond"/>
                <a:cs typeface="Garamond"/>
              </a:rPr>
              <a:t>same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since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the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probability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 spc="-114">
                <a:latin typeface="Garamond"/>
                <a:cs typeface="Garamond"/>
              </a:rPr>
              <a:t>of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finding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the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particle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exactly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 </a:t>
            </a:r>
            <a:r>
              <a:rPr dirty="0" sz="2450" spc="70">
                <a:latin typeface="Garamond"/>
                <a:cs typeface="Garamond"/>
              </a:rPr>
              <a:t>particular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30">
                <a:latin typeface="Garamond"/>
                <a:cs typeface="Garamond"/>
              </a:rPr>
              <a:t>point,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such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-4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 spc="-260" b="0" i="1">
                <a:latin typeface="Bookman Old Style"/>
                <a:cs typeface="Bookman Old Style"/>
              </a:rPr>
              <a:t>a</a:t>
            </a:r>
            <a:r>
              <a:rPr dirty="0" sz="2450" spc="5" b="0" i="1">
                <a:latin typeface="Bookman Old Style"/>
                <a:cs typeface="Bookman Old Style"/>
              </a:rPr>
              <a:t> </a:t>
            </a:r>
            <a:r>
              <a:rPr dirty="0" sz="2450" spc="-35">
                <a:latin typeface="Garamond"/>
                <a:cs typeface="Garamond"/>
              </a:rPr>
              <a:t>or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-4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 spc="-195" b="0" i="1">
                <a:latin typeface="Bookman Old Style"/>
                <a:cs typeface="Bookman Old Style"/>
              </a:rPr>
              <a:t>b</a:t>
            </a:r>
            <a:r>
              <a:rPr dirty="0" sz="2450" spc="-195">
                <a:latin typeface="Garamond"/>
                <a:cs typeface="Garamond"/>
              </a:rPr>
              <a:t>,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 spc="20">
                <a:latin typeface="Garamond"/>
                <a:cs typeface="Garamond"/>
              </a:rPr>
              <a:t>is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always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zero.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647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486275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4.4.</a:t>
            </a:r>
            <a:r>
              <a:rPr dirty="0" sz="1200" spc="2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HEISENBERG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UNCERTAINTY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PRINCIPLE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572770" algn="l"/>
              </a:tabLst>
            </a:pPr>
            <a:r>
              <a:rPr dirty="0" sz="1700" spc="85" b="1">
                <a:latin typeface="Book Antiqua"/>
                <a:cs typeface="Book Antiqua"/>
              </a:rPr>
              <a:t>4.4</a:t>
            </a:r>
            <a:r>
              <a:rPr dirty="0" sz="1700" b="1">
                <a:latin typeface="Book Antiqua"/>
                <a:cs typeface="Book Antiqua"/>
              </a:rPr>
              <a:t>	</a:t>
            </a:r>
            <a:r>
              <a:rPr dirty="0" sz="1700" spc="90" b="1">
                <a:latin typeface="Book Antiqua"/>
                <a:cs typeface="Book Antiqua"/>
              </a:rPr>
              <a:t>The</a:t>
            </a:r>
            <a:r>
              <a:rPr dirty="0" sz="1700" spc="350" b="1">
                <a:latin typeface="Book Antiqua"/>
                <a:cs typeface="Book Antiqua"/>
              </a:rPr>
              <a:t> </a:t>
            </a:r>
            <a:r>
              <a:rPr dirty="0" sz="1700" b="1">
                <a:latin typeface="Book Antiqua"/>
                <a:cs typeface="Book Antiqua"/>
              </a:rPr>
              <a:t>Heisenberg</a:t>
            </a:r>
            <a:r>
              <a:rPr dirty="0" sz="1700" spc="350" b="1">
                <a:latin typeface="Book Antiqua"/>
                <a:cs typeface="Book Antiqua"/>
              </a:rPr>
              <a:t> </a:t>
            </a:r>
            <a:r>
              <a:rPr dirty="0" sz="1700" spc="80" b="1">
                <a:latin typeface="Book Antiqua"/>
                <a:cs typeface="Book Antiqua"/>
              </a:rPr>
              <a:t>Uncertainty</a:t>
            </a:r>
            <a:r>
              <a:rPr dirty="0" sz="1700" spc="350" b="1">
                <a:latin typeface="Book Antiqua"/>
                <a:cs typeface="Book Antiqua"/>
              </a:rPr>
              <a:t> </a:t>
            </a:r>
            <a:r>
              <a:rPr dirty="0" sz="1700" spc="40" b="1">
                <a:latin typeface="Book Antiqua"/>
                <a:cs typeface="Book Antiqua"/>
              </a:rPr>
              <a:t>Principle</a:t>
            </a:r>
            <a:endParaRPr sz="17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8564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4.4.</a:t>
            </a:r>
            <a:r>
              <a:rPr dirty="0" sz="1200" spc="2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HEISENBERG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UNCERTAINTY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PRINCIPLE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-105"/>
              <a:t> </a:t>
            </a:r>
            <a:r>
              <a:rPr dirty="0"/>
              <a:t>wavefunction</a:t>
            </a:r>
            <a:r>
              <a:rPr dirty="0" spc="-100"/>
              <a:t> </a:t>
            </a:r>
            <a:r>
              <a:rPr dirty="0" spc="50"/>
              <a:t>with</a:t>
            </a:r>
            <a:r>
              <a:rPr dirty="0" spc="-95"/>
              <a:t> </a:t>
            </a:r>
            <a:r>
              <a:rPr dirty="0" spc="-55"/>
              <a:t>low</a:t>
            </a:r>
            <a:r>
              <a:rPr dirty="0" spc="-100"/>
              <a:t> </a:t>
            </a:r>
            <a:r>
              <a:rPr dirty="0"/>
              <a:t>position</a:t>
            </a:r>
            <a:r>
              <a:rPr dirty="0" spc="-95"/>
              <a:t> </a:t>
            </a:r>
            <a:r>
              <a:rPr dirty="0" spc="55"/>
              <a:t>uncertainty</a:t>
            </a:r>
            <a:r>
              <a:rPr dirty="0" spc="-95"/>
              <a:t> </a:t>
            </a:r>
            <a:r>
              <a:rPr dirty="0" spc="-20"/>
              <a:t>looks</a:t>
            </a:r>
            <a:r>
              <a:rPr dirty="0" spc="-100"/>
              <a:t> </a:t>
            </a:r>
            <a:r>
              <a:rPr dirty="0"/>
              <a:t>like</a:t>
            </a:r>
            <a:r>
              <a:rPr dirty="0" spc="-100"/>
              <a:t> </a:t>
            </a:r>
            <a:r>
              <a:rPr dirty="0" spc="75"/>
              <a:t>.</a:t>
            </a:r>
            <a:r>
              <a:rPr dirty="0" spc="-204"/>
              <a:t> </a:t>
            </a:r>
            <a:r>
              <a:rPr dirty="0" spc="75"/>
              <a:t>.</a:t>
            </a:r>
            <a:r>
              <a:rPr dirty="0" spc="-204"/>
              <a:t> </a:t>
            </a:r>
            <a:r>
              <a:rPr dirty="0" spc="75"/>
              <a:t>.</a:t>
            </a:r>
            <a:r>
              <a:rPr dirty="0" spc="-204"/>
              <a:t>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059259"/>
            <a:ext cx="2309495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dirty="0" sz="2450" spc="65">
                <a:latin typeface="Garamond"/>
                <a:cs typeface="Garamond"/>
              </a:rPr>
              <a:t>A.</a:t>
            </a:r>
            <a:r>
              <a:rPr dirty="0" sz="2450" spc="-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narrow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spike.</a:t>
            </a:r>
            <a:endParaRPr sz="2450">
              <a:latin typeface="Garamond"/>
              <a:cs typeface="Garamond"/>
            </a:endParaRPr>
          </a:p>
          <a:p>
            <a:pPr marL="24765">
              <a:lnSpc>
                <a:spcPct val="100000"/>
              </a:lnSpc>
              <a:spcBef>
                <a:spcPts val="1045"/>
              </a:spcBef>
            </a:pPr>
            <a:r>
              <a:rPr dirty="0" sz="2450" spc="90">
                <a:latin typeface="Garamond"/>
                <a:cs typeface="Garamond"/>
              </a:rPr>
              <a:t>B.</a:t>
            </a:r>
            <a:r>
              <a:rPr dirty="0" sz="2450" spc="-2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sine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wave.</a:t>
            </a:r>
            <a:endParaRPr sz="2450">
              <a:latin typeface="Garamond"/>
              <a:cs typeface="Garamond"/>
            </a:endParaRPr>
          </a:p>
          <a:p>
            <a:pPr marL="20320">
              <a:lnSpc>
                <a:spcPct val="100000"/>
              </a:lnSpc>
              <a:spcBef>
                <a:spcPts val="1045"/>
              </a:spcBef>
            </a:pPr>
            <a:r>
              <a:rPr dirty="0" sz="2450" spc="80">
                <a:latin typeface="Garamond"/>
                <a:cs typeface="Garamond"/>
              </a:rPr>
              <a:t>C.</a:t>
            </a:r>
            <a:r>
              <a:rPr dirty="0" sz="2450" spc="-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wide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bump.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8564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4.4.</a:t>
            </a:r>
            <a:r>
              <a:rPr dirty="0" sz="1200" spc="2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HEISENBERG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UNCERTAINTY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PRINCIPLE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-105"/>
              <a:t> </a:t>
            </a:r>
            <a:r>
              <a:rPr dirty="0"/>
              <a:t>wavefunction</a:t>
            </a:r>
            <a:r>
              <a:rPr dirty="0" spc="-100"/>
              <a:t> </a:t>
            </a:r>
            <a:r>
              <a:rPr dirty="0" spc="50"/>
              <a:t>with</a:t>
            </a:r>
            <a:r>
              <a:rPr dirty="0" spc="-95"/>
              <a:t> </a:t>
            </a:r>
            <a:r>
              <a:rPr dirty="0" spc="-55"/>
              <a:t>low</a:t>
            </a:r>
            <a:r>
              <a:rPr dirty="0" spc="-100"/>
              <a:t> </a:t>
            </a:r>
            <a:r>
              <a:rPr dirty="0"/>
              <a:t>position</a:t>
            </a:r>
            <a:r>
              <a:rPr dirty="0" spc="-95"/>
              <a:t> </a:t>
            </a:r>
            <a:r>
              <a:rPr dirty="0" spc="55"/>
              <a:t>uncertainty</a:t>
            </a:r>
            <a:r>
              <a:rPr dirty="0" spc="-95"/>
              <a:t> </a:t>
            </a:r>
            <a:r>
              <a:rPr dirty="0" spc="-20"/>
              <a:t>looks</a:t>
            </a:r>
            <a:r>
              <a:rPr dirty="0" spc="-100"/>
              <a:t> </a:t>
            </a:r>
            <a:r>
              <a:rPr dirty="0"/>
              <a:t>like</a:t>
            </a:r>
            <a:r>
              <a:rPr dirty="0" spc="-100"/>
              <a:t> </a:t>
            </a:r>
            <a:r>
              <a:rPr dirty="0" spc="75"/>
              <a:t>.</a:t>
            </a:r>
            <a:r>
              <a:rPr dirty="0" spc="-204"/>
              <a:t> </a:t>
            </a:r>
            <a:r>
              <a:rPr dirty="0" spc="75"/>
              <a:t>.</a:t>
            </a:r>
            <a:r>
              <a:rPr dirty="0" spc="-204"/>
              <a:t> </a:t>
            </a:r>
            <a:r>
              <a:rPr dirty="0" spc="75"/>
              <a:t>.</a:t>
            </a:r>
            <a:r>
              <a:rPr dirty="0" spc="-204"/>
              <a:t>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59259"/>
            <a:ext cx="2320925" cy="216408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24130">
              <a:lnSpc>
                <a:spcPct val="100000"/>
              </a:lnSpc>
              <a:spcBef>
                <a:spcPts val="1140"/>
              </a:spcBef>
            </a:pPr>
            <a:r>
              <a:rPr dirty="0" sz="2450" spc="65">
                <a:latin typeface="Garamond"/>
                <a:cs typeface="Garamond"/>
              </a:rPr>
              <a:t>A.</a:t>
            </a:r>
            <a:r>
              <a:rPr dirty="0" sz="2450" spc="-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narrow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spike.</a:t>
            </a:r>
            <a:endParaRPr sz="2450">
              <a:latin typeface="Garamond"/>
              <a:cs typeface="Garamond"/>
            </a:endParaRPr>
          </a:p>
          <a:p>
            <a:pPr marL="36195">
              <a:lnSpc>
                <a:spcPct val="100000"/>
              </a:lnSpc>
              <a:spcBef>
                <a:spcPts val="1045"/>
              </a:spcBef>
            </a:pPr>
            <a:r>
              <a:rPr dirty="0" sz="2450" spc="90">
                <a:latin typeface="Garamond"/>
                <a:cs typeface="Garamond"/>
              </a:rPr>
              <a:t>B.</a:t>
            </a:r>
            <a:r>
              <a:rPr dirty="0" sz="2450" spc="-2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sine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wave.</a:t>
            </a:r>
            <a:endParaRPr sz="2450">
              <a:latin typeface="Garamond"/>
              <a:cs typeface="Garamond"/>
            </a:endParaRPr>
          </a:p>
          <a:p>
            <a:pPr marL="31750">
              <a:lnSpc>
                <a:spcPct val="100000"/>
              </a:lnSpc>
              <a:spcBef>
                <a:spcPts val="1045"/>
              </a:spcBef>
            </a:pPr>
            <a:r>
              <a:rPr dirty="0" sz="2450" spc="80">
                <a:latin typeface="Garamond"/>
                <a:cs typeface="Garamond"/>
              </a:rPr>
              <a:t>C.</a:t>
            </a:r>
            <a:r>
              <a:rPr dirty="0" sz="2450" spc="-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wide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bump.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0">
                <a:latin typeface="Garamond"/>
                <a:cs typeface="Garamond"/>
              </a:rPr>
              <a:t>A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8564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4.4.</a:t>
            </a:r>
            <a:r>
              <a:rPr dirty="0" sz="1200" spc="2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HEISENBERG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UNCERTAINTY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PRINCIPLE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The</a:t>
            </a:r>
            <a:r>
              <a:rPr dirty="0" spc="430"/>
              <a:t> </a:t>
            </a:r>
            <a:r>
              <a:rPr dirty="0"/>
              <a:t>red</a:t>
            </a:r>
            <a:r>
              <a:rPr dirty="0" spc="434"/>
              <a:t> </a:t>
            </a:r>
            <a:r>
              <a:rPr dirty="0" spc="55"/>
              <a:t>and</a:t>
            </a:r>
            <a:r>
              <a:rPr dirty="0" spc="440"/>
              <a:t> </a:t>
            </a:r>
            <a:r>
              <a:rPr dirty="0"/>
              <a:t>blue</a:t>
            </a:r>
            <a:r>
              <a:rPr dirty="0" spc="430"/>
              <a:t> </a:t>
            </a:r>
            <a:r>
              <a:rPr dirty="0"/>
              <a:t>functions</a:t>
            </a:r>
            <a:r>
              <a:rPr dirty="0" spc="440"/>
              <a:t> </a:t>
            </a:r>
            <a:r>
              <a:rPr dirty="0"/>
              <a:t>below</a:t>
            </a:r>
            <a:r>
              <a:rPr dirty="0" spc="440"/>
              <a:t> </a:t>
            </a:r>
            <a:r>
              <a:rPr dirty="0"/>
              <a:t>represent</a:t>
            </a:r>
            <a:r>
              <a:rPr dirty="0" spc="434"/>
              <a:t> </a:t>
            </a:r>
            <a:r>
              <a:rPr dirty="0"/>
              <a:t>two</a:t>
            </a:r>
            <a:r>
              <a:rPr dirty="0" spc="440"/>
              <a:t> </a:t>
            </a:r>
            <a:r>
              <a:rPr dirty="0" spc="-10"/>
              <a:t>wavefunctions, </a:t>
            </a:r>
            <a:r>
              <a:rPr dirty="0"/>
              <a:t>identical</a:t>
            </a:r>
            <a:r>
              <a:rPr dirty="0" spc="409"/>
              <a:t> </a:t>
            </a:r>
            <a:r>
              <a:rPr dirty="0"/>
              <a:t>in</a:t>
            </a:r>
            <a:r>
              <a:rPr dirty="0" spc="420"/>
              <a:t> </a:t>
            </a:r>
            <a:r>
              <a:rPr dirty="0"/>
              <a:t>shape</a:t>
            </a:r>
            <a:r>
              <a:rPr dirty="0" spc="430"/>
              <a:t> </a:t>
            </a:r>
            <a:r>
              <a:rPr dirty="0" spc="70"/>
              <a:t>but</a:t>
            </a:r>
            <a:r>
              <a:rPr dirty="0" spc="420"/>
              <a:t> </a:t>
            </a:r>
            <a:r>
              <a:rPr dirty="0"/>
              <a:t>shifted</a:t>
            </a:r>
            <a:r>
              <a:rPr dirty="0" spc="425"/>
              <a:t> </a:t>
            </a:r>
            <a:r>
              <a:rPr dirty="0"/>
              <a:t>along</a:t>
            </a:r>
            <a:r>
              <a:rPr dirty="0" spc="420"/>
              <a:t> </a:t>
            </a:r>
            <a:r>
              <a:rPr dirty="0"/>
              <a:t>the</a:t>
            </a:r>
            <a:r>
              <a:rPr dirty="0" spc="415"/>
              <a:t> </a:t>
            </a:r>
            <a:r>
              <a:rPr dirty="0" spc="50" b="0" i="1">
                <a:latin typeface="Bookman Old Style"/>
                <a:cs typeface="Bookman Old Style"/>
              </a:rPr>
              <a:t>x</a:t>
            </a:r>
            <a:r>
              <a:rPr dirty="0" spc="300" b="0" i="1">
                <a:latin typeface="Bookman Old Style"/>
                <a:cs typeface="Bookman Old Style"/>
              </a:rPr>
              <a:t> </a:t>
            </a:r>
            <a:r>
              <a:rPr dirty="0" spc="60"/>
              <a:t>axis</a:t>
            </a:r>
            <a:r>
              <a:rPr dirty="0" spc="430"/>
              <a:t> </a:t>
            </a:r>
            <a:r>
              <a:rPr dirty="0"/>
              <a:t>from</a:t>
            </a:r>
            <a:r>
              <a:rPr dirty="0" spc="420"/>
              <a:t> </a:t>
            </a:r>
            <a:r>
              <a:rPr dirty="0"/>
              <a:t>each</a:t>
            </a:r>
            <a:r>
              <a:rPr dirty="0" spc="425"/>
              <a:t> </a:t>
            </a:r>
            <a:r>
              <a:rPr dirty="0" spc="-10"/>
              <a:t>other. </a:t>
            </a:r>
            <a:r>
              <a:rPr dirty="0"/>
              <a:t>Which</a:t>
            </a:r>
            <a:r>
              <a:rPr dirty="0" spc="190"/>
              <a:t> </a:t>
            </a:r>
            <a:r>
              <a:rPr dirty="0"/>
              <a:t>one</a:t>
            </a:r>
            <a:r>
              <a:rPr dirty="0" spc="190"/>
              <a:t> </a:t>
            </a:r>
            <a:r>
              <a:rPr dirty="0"/>
              <a:t>has</a:t>
            </a:r>
            <a:r>
              <a:rPr dirty="0" spc="185"/>
              <a:t> </a:t>
            </a:r>
            <a:r>
              <a:rPr dirty="0" spc="130"/>
              <a:t>a</a:t>
            </a:r>
            <a:r>
              <a:rPr dirty="0" spc="190"/>
              <a:t> </a:t>
            </a:r>
            <a:r>
              <a:rPr dirty="0"/>
              <a:t>higher</a:t>
            </a:r>
            <a:r>
              <a:rPr dirty="0" spc="190"/>
              <a:t> </a:t>
            </a:r>
            <a:r>
              <a:rPr dirty="0"/>
              <a:t>position</a:t>
            </a:r>
            <a:r>
              <a:rPr dirty="0" spc="190"/>
              <a:t> </a:t>
            </a:r>
            <a:r>
              <a:rPr dirty="0" spc="55"/>
              <a:t>uncertainty?</a:t>
            </a: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16805" y="2591520"/>
            <a:ext cx="2459067" cy="701179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719315" y="3476592"/>
            <a:ext cx="2365375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 spc="25">
                <a:latin typeface="Garamond"/>
                <a:cs typeface="Garamond"/>
              </a:rPr>
              <a:t>Red</a:t>
            </a:r>
            <a:endParaRPr sz="2450">
              <a:latin typeface="Garamond"/>
              <a:cs typeface="Garamond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 spc="30">
                <a:latin typeface="Garamond"/>
                <a:cs typeface="Garamond"/>
              </a:rPr>
              <a:t>Blue</a:t>
            </a:r>
            <a:endParaRPr sz="2450">
              <a:latin typeface="Garamond"/>
              <a:cs typeface="Garamond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 spc="70">
                <a:latin typeface="Garamond"/>
                <a:cs typeface="Garamond"/>
              </a:rPr>
              <a:t>They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equal.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8564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4.4.</a:t>
            </a:r>
            <a:r>
              <a:rPr dirty="0" sz="1200" spc="2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HEISENBERG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UNCERTAINTY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PRINCIPLE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The</a:t>
            </a:r>
            <a:r>
              <a:rPr dirty="0" spc="430"/>
              <a:t> </a:t>
            </a:r>
            <a:r>
              <a:rPr dirty="0"/>
              <a:t>red</a:t>
            </a:r>
            <a:r>
              <a:rPr dirty="0" spc="434"/>
              <a:t> </a:t>
            </a:r>
            <a:r>
              <a:rPr dirty="0" spc="55"/>
              <a:t>and</a:t>
            </a:r>
            <a:r>
              <a:rPr dirty="0" spc="440"/>
              <a:t> </a:t>
            </a:r>
            <a:r>
              <a:rPr dirty="0"/>
              <a:t>blue</a:t>
            </a:r>
            <a:r>
              <a:rPr dirty="0" spc="430"/>
              <a:t> </a:t>
            </a:r>
            <a:r>
              <a:rPr dirty="0"/>
              <a:t>functions</a:t>
            </a:r>
            <a:r>
              <a:rPr dirty="0" spc="440"/>
              <a:t> </a:t>
            </a:r>
            <a:r>
              <a:rPr dirty="0"/>
              <a:t>below</a:t>
            </a:r>
            <a:r>
              <a:rPr dirty="0" spc="440"/>
              <a:t> </a:t>
            </a:r>
            <a:r>
              <a:rPr dirty="0"/>
              <a:t>represent</a:t>
            </a:r>
            <a:r>
              <a:rPr dirty="0" spc="434"/>
              <a:t> </a:t>
            </a:r>
            <a:r>
              <a:rPr dirty="0"/>
              <a:t>two</a:t>
            </a:r>
            <a:r>
              <a:rPr dirty="0" spc="440"/>
              <a:t> </a:t>
            </a:r>
            <a:r>
              <a:rPr dirty="0" spc="-10"/>
              <a:t>wavefunctions, </a:t>
            </a:r>
            <a:r>
              <a:rPr dirty="0"/>
              <a:t>identical</a:t>
            </a:r>
            <a:r>
              <a:rPr dirty="0" spc="409"/>
              <a:t> </a:t>
            </a:r>
            <a:r>
              <a:rPr dirty="0"/>
              <a:t>in</a:t>
            </a:r>
            <a:r>
              <a:rPr dirty="0" spc="420"/>
              <a:t> </a:t>
            </a:r>
            <a:r>
              <a:rPr dirty="0"/>
              <a:t>shape</a:t>
            </a:r>
            <a:r>
              <a:rPr dirty="0" spc="430"/>
              <a:t> </a:t>
            </a:r>
            <a:r>
              <a:rPr dirty="0" spc="70"/>
              <a:t>but</a:t>
            </a:r>
            <a:r>
              <a:rPr dirty="0" spc="420"/>
              <a:t> </a:t>
            </a:r>
            <a:r>
              <a:rPr dirty="0"/>
              <a:t>shifted</a:t>
            </a:r>
            <a:r>
              <a:rPr dirty="0" spc="425"/>
              <a:t> </a:t>
            </a:r>
            <a:r>
              <a:rPr dirty="0"/>
              <a:t>along</a:t>
            </a:r>
            <a:r>
              <a:rPr dirty="0" spc="420"/>
              <a:t> </a:t>
            </a:r>
            <a:r>
              <a:rPr dirty="0"/>
              <a:t>the</a:t>
            </a:r>
            <a:r>
              <a:rPr dirty="0" spc="415"/>
              <a:t> </a:t>
            </a:r>
            <a:r>
              <a:rPr dirty="0" spc="50" b="0" i="1">
                <a:latin typeface="Bookman Old Style"/>
                <a:cs typeface="Bookman Old Style"/>
              </a:rPr>
              <a:t>x</a:t>
            </a:r>
            <a:r>
              <a:rPr dirty="0" spc="300" b="0" i="1">
                <a:latin typeface="Bookman Old Style"/>
                <a:cs typeface="Bookman Old Style"/>
              </a:rPr>
              <a:t> </a:t>
            </a:r>
            <a:r>
              <a:rPr dirty="0" spc="60"/>
              <a:t>axis</a:t>
            </a:r>
            <a:r>
              <a:rPr dirty="0" spc="430"/>
              <a:t> </a:t>
            </a:r>
            <a:r>
              <a:rPr dirty="0"/>
              <a:t>from</a:t>
            </a:r>
            <a:r>
              <a:rPr dirty="0" spc="420"/>
              <a:t> </a:t>
            </a:r>
            <a:r>
              <a:rPr dirty="0"/>
              <a:t>each</a:t>
            </a:r>
            <a:r>
              <a:rPr dirty="0" spc="425"/>
              <a:t> </a:t>
            </a:r>
            <a:r>
              <a:rPr dirty="0" spc="-10"/>
              <a:t>other. </a:t>
            </a:r>
            <a:r>
              <a:rPr dirty="0"/>
              <a:t>Which</a:t>
            </a:r>
            <a:r>
              <a:rPr dirty="0" spc="190"/>
              <a:t> </a:t>
            </a:r>
            <a:r>
              <a:rPr dirty="0"/>
              <a:t>one</a:t>
            </a:r>
            <a:r>
              <a:rPr dirty="0" spc="190"/>
              <a:t> </a:t>
            </a:r>
            <a:r>
              <a:rPr dirty="0"/>
              <a:t>has</a:t>
            </a:r>
            <a:r>
              <a:rPr dirty="0" spc="185"/>
              <a:t> </a:t>
            </a:r>
            <a:r>
              <a:rPr dirty="0" spc="130"/>
              <a:t>a</a:t>
            </a:r>
            <a:r>
              <a:rPr dirty="0" spc="190"/>
              <a:t> </a:t>
            </a:r>
            <a:r>
              <a:rPr dirty="0"/>
              <a:t>higher</a:t>
            </a:r>
            <a:r>
              <a:rPr dirty="0" spc="190"/>
              <a:t> </a:t>
            </a:r>
            <a:r>
              <a:rPr dirty="0"/>
              <a:t>position</a:t>
            </a:r>
            <a:r>
              <a:rPr dirty="0" spc="190"/>
              <a:t> </a:t>
            </a:r>
            <a:r>
              <a:rPr dirty="0" spc="55"/>
              <a:t>uncertainty?</a:t>
            </a: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16805" y="2591520"/>
            <a:ext cx="2459067" cy="701179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707758" y="3476592"/>
            <a:ext cx="2376805" cy="216408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25">
                <a:latin typeface="Garamond"/>
                <a:cs typeface="Garamond"/>
              </a:rPr>
              <a:t>Red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30">
                <a:latin typeface="Garamond"/>
                <a:cs typeface="Garamond"/>
              </a:rPr>
              <a:t>Blue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70">
                <a:latin typeface="Garamond"/>
                <a:cs typeface="Garamond"/>
              </a:rPr>
              <a:t>They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equal.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25">
                <a:latin typeface="Garamond"/>
                <a:cs typeface="Garamond"/>
              </a:rPr>
              <a:t>C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8564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4.4.</a:t>
            </a:r>
            <a:r>
              <a:rPr dirty="0" sz="1200" spc="2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HEISENBERG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UNCERTAINTY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PRINCIPLE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41629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25"/>
              <a:t>Knowing</a:t>
            </a:r>
            <a:r>
              <a:rPr dirty="0" spc="-75"/>
              <a:t> </a:t>
            </a:r>
            <a:r>
              <a:rPr dirty="0"/>
              <a:t>the</a:t>
            </a:r>
            <a:r>
              <a:rPr dirty="0" spc="-70"/>
              <a:t> </a:t>
            </a:r>
            <a:r>
              <a:rPr dirty="0" spc="55"/>
              <a:t>uncertainty</a:t>
            </a:r>
            <a:r>
              <a:rPr dirty="0" spc="-65"/>
              <a:t> </a:t>
            </a:r>
            <a:r>
              <a:rPr dirty="0"/>
              <a:t>in</a:t>
            </a:r>
            <a:r>
              <a:rPr dirty="0" spc="-70"/>
              <a:t> </a:t>
            </a:r>
            <a:r>
              <a:rPr dirty="0" spc="130"/>
              <a:t>a</a:t>
            </a:r>
            <a:r>
              <a:rPr dirty="0" spc="-75"/>
              <a:t> </a:t>
            </a:r>
            <a:r>
              <a:rPr dirty="0" spc="50"/>
              <a:t>particle’s</a:t>
            </a:r>
            <a:r>
              <a:rPr dirty="0" spc="-70"/>
              <a:t> </a:t>
            </a:r>
            <a:r>
              <a:rPr dirty="0"/>
              <a:t>position</a:t>
            </a:r>
            <a:r>
              <a:rPr dirty="0" spc="-65"/>
              <a:t> </a:t>
            </a:r>
            <a:r>
              <a:rPr dirty="0"/>
              <a:t>tells</a:t>
            </a:r>
            <a:r>
              <a:rPr dirty="0" spc="-70"/>
              <a:t> </a:t>
            </a:r>
            <a:r>
              <a:rPr dirty="0"/>
              <a:t>you</a:t>
            </a:r>
            <a:r>
              <a:rPr dirty="0" spc="-70"/>
              <a:t> </a:t>
            </a:r>
            <a:r>
              <a:rPr dirty="0" spc="75"/>
              <a:t>.</a:t>
            </a:r>
            <a:r>
              <a:rPr dirty="0" spc="-185"/>
              <a:t> </a:t>
            </a:r>
            <a:r>
              <a:rPr dirty="0" spc="75"/>
              <a:t>.</a:t>
            </a:r>
            <a:r>
              <a:rPr dirty="0" spc="-180"/>
              <a:t> </a:t>
            </a:r>
            <a:r>
              <a:rPr dirty="0" spc="75"/>
              <a:t>.</a:t>
            </a:r>
            <a:r>
              <a:rPr dirty="0" spc="-185"/>
              <a:t>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059259"/>
            <a:ext cx="6320155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 spc="80">
                <a:latin typeface="Garamond"/>
                <a:cs typeface="Garamond"/>
              </a:rPr>
              <a:t>what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its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momentum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uncertainty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is.</a:t>
            </a:r>
            <a:endParaRPr sz="2450">
              <a:latin typeface="Garamond"/>
              <a:cs typeface="Garamond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upper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bound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its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momentum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uncertainty.</a:t>
            </a:r>
            <a:endParaRPr sz="2450">
              <a:latin typeface="Garamond"/>
              <a:cs typeface="Garamond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lower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bound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its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momentum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uncertainty.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4947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4.1.</a:t>
            </a:r>
            <a:r>
              <a:rPr dirty="0" sz="1200" spc="204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ATOMIC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SPECTRA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BOHR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MODEL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105"/>
              <a:t> </a:t>
            </a:r>
            <a:r>
              <a:rPr dirty="0" spc="-30"/>
              <a:t>of</a:t>
            </a:r>
            <a:r>
              <a:rPr dirty="0" spc="120"/>
              <a:t> </a:t>
            </a:r>
            <a:r>
              <a:rPr dirty="0"/>
              <a:t>the</a:t>
            </a:r>
            <a:r>
              <a:rPr dirty="0" spc="114"/>
              <a:t> </a:t>
            </a:r>
            <a:r>
              <a:rPr dirty="0" spc="-10"/>
              <a:t>following</a:t>
            </a:r>
            <a:r>
              <a:rPr dirty="0" spc="120"/>
              <a:t> </a:t>
            </a:r>
            <a:r>
              <a:rPr dirty="0" spc="55"/>
              <a:t>are</a:t>
            </a:r>
            <a:r>
              <a:rPr dirty="0" spc="114"/>
              <a:t> </a:t>
            </a:r>
            <a:r>
              <a:rPr dirty="0"/>
              <a:t>quantized</a:t>
            </a:r>
            <a:r>
              <a:rPr dirty="0" spc="114"/>
              <a:t> </a:t>
            </a:r>
            <a:r>
              <a:rPr dirty="0"/>
              <a:t>in</a:t>
            </a:r>
            <a:r>
              <a:rPr dirty="0" spc="120"/>
              <a:t> </a:t>
            </a:r>
            <a:r>
              <a:rPr dirty="0"/>
              <a:t>the</a:t>
            </a:r>
            <a:r>
              <a:rPr dirty="0" spc="114"/>
              <a:t> </a:t>
            </a:r>
            <a:r>
              <a:rPr dirty="0"/>
              <a:t>Bohr</a:t>
            </a:r>
            <a:r>
              <a:rPr dirty="0" spc="120"/>
              <a:t> </a:t>
            </a:r>
            <a:r>
              <a:rPr dirty="0"/>
              <a:t>model?</a:t>
            </a:r>
            <a:r>
              <a:rPr dirty="0" spc="465"/>
              <a:t> </a:t>
            </a:r>
            <a:r>
              <a:rPr dirty="0" spc="-10"/>
              <a:t>(Choose </a:t>
            </a:r>
            <a:r>
              <a:rPr dirty="0" spc="75"/>
              <a:t>all</a:t>
            </a:r>
            <a:r>
              <a:rPr dirty="0" spc="150"/>
              <a:t> </a:t>
            </a:r>
            <a:r>
              <a:rPr dirty="0" spc="114"/>
              <a:t>that</a:t>
            </a:r>
            <a:r>
              <a:rPr dirty="0" spc="145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59259"/>
            <a:ext cx="6440805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radius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electron’s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orbit.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electron’s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angular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momentum.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electron’s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energy.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force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between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nucleus.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8564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4.4.</a:t>
            </a:r>
            <a:r>
              <a:rPr dirty="0" sz="1200" spc="2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HEISENBERG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UNCERTAINTY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PRINCIPLE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41629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25"/>
              <a:t>Knowing</a:t>
            </a:r>
            <a:r>
              <a:rPr dirty="0" spc="-75"/>
              <a:t> </a:t>
            </a:r>
            <a:r>
              <a:rPr dirty="0"/>
              <a:t>the</a:t>
            </a:r>
            <a:r>
              <a:rPr dirty="0" spc="-70"/>
              <a:t> </a:t>
            </a:r>
            <a:r>
              <a:rPr dirty="0" spc="55"/>
              <a:t>uncertainty</a:t>
            </a:r>
            <a:r>
              <a:rPr dirty="0" spc="-65"/>
              <a:t> </a:t>
            </a:r>
            <a:r>
              <a:rPr dirty="0"/>
              <a:t>in</a:t>
            </a:r>
            <a:r>
              <a:rPr dirty="0" spc="-70"/>
              <a:t> </a:t>
            </a:r>
            <a:r>
              <a:rPr dirty="0" spc="130"/>
              <a:t>a</a:t>
            </a:r>
            <a:r>
              <a:rPr dirty="0" spc="-75"/>
              <a:t> </a:t>
            </a:r>
            <a:r>
              <a:rPr dirty="0" spc="50"/>
              <a:t>particle’s</a:t>
            </a:r>
            <a:r>
              <a:rPr dirty="0" spc="-70"/>
              <a:t> </a:t>
            </a:r>
            <a:r>
              <a:rPr dirty="0"/>
              <a:t>position</a:t>
            </a:r>
            <a:r>
              <a:rPr dirty="0" spc="-65"/>
              <a:t> </a:t>
            </a:r>
            <a:r>
              <a:rPr dirty="0"/>
              <a:t>tells</a:t>
            </a:r>
            <a:r>
              <a:rPr dirty="0" spc="-70"/>
              <a:t> </a:t>
            </a:r>
            <a:r>
              <a:rPr dirty="0"/>
              <a:t>you</a:t>
            </a:r>
            <a:r>
              <a:rPr dirty="0" spc="-70"/>
              <a:t> </a:t>
            </a:r>
            <a:r>
              <a:rPr dirty="0" spc="75"/>
              <a:t>.</a:t>
            </a:r>
            <a:r>
              <a:rPr dirty="0" spc="-185"/>
              <a:t> </a:t>
            </a:r>
            <a:r>
              <a:rPr dirty="0" spc="75"/>
              <a:t>.</a:t>
            </a:r>
            <a:r>
              <a:rPr dirty="0" spc="-180"/>
              <a:t> </a:t>
            </a:r>
            <a:r>
              <a:rPr dirty="0" spc="75"/>
              <a:t>.</a:t>
            </a:r>
            <a:r>
              <a:rPr dirty="0" spc="-185"/>
              <a:t>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59259"/>
            <a:ext cx="6332220" cy="216408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80">
                <a:latin typeface="Garamond"/>
                <a:cs typeface="Garamond"/>
              </a:rPr>
              <a:t>what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its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momentum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uncertainty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is.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upper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bound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its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momentum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uncertainty.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lower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bound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its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momentum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uncertainty.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25">
                <a:latin typeface="Garamond"/>
                <a:cs typeface="Garamond"/>
              </a:rPr>
              <a:t>C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8564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4.4.</a:t>
            </a:r>
            <a:r>
              <a:rPr dirty="0" sz="1200" spc="2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HEISENBERG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UNCERTAINTY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PRINCIPLE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250"/>
              <a:t> </a:t>
            </a:r>
            <a:r>
              <a:rPr dirty="0"/>
              <a:t>of</a:t>
            </a:r>
            <a:r>
              <a:rPr dirty="0" spc="254"/>
              <a:t> </a:t>
            </a:r>
            <a:r>
              <a:rPr dirty="0"/>
              <a:t>the</a:t>
            </a:r>
            <a:r>
              <a:rPr dirty="0" spc="250"/>
              <a:t> </a:t>
            </a:r>
            <a:r>
              <a:rPr dirty="0"/>
              <a:t>following</a:t>
            </a:r>
            <a:r>
              <a:rPr dirty="0" spc="250"/>
              <a:t> </a:t>
            </a:r>
            <a:r>
              <a:rPr dirty="0" spc="55"/>
              <a:t>are</a:t>
            </a:r>
            <a:r>
              <a:rPr dirty="0" spc="245"/>
              <a:t> </a:t>
            </a:r>
            <a:r>
              <a:rPr dirty="0" spc="65"/>
              <a:t>true</a:t>
            </a:r>
            <a:r>
              <a:rPr dirty="0" spc="254"/>
              <a:t> </a:t>
            </a:r>
            <a:r>
              <a:rPr dirty="0" spc="55"/>
              <a:t>about</a:t>
            </a:r>
            <a:r>
              <a:rPr dirty="0" spc="250"/>
              <a:t> </a:t>
            </a:r>
            <a:r>
              <a:rPr dirty="0"/>
              <a:t>the</a:t>
            </a:r>
            <a:r>
              <a:rPr dirty="0" spc="254"/>
              <a:t> </a:t>
            </a:r>
            <a:r>
              <a:rPr dirty="0" spc="55"/>
              <a:t>uncertainty</a:t>
            </a:r>
            <a:r>
              <a:rPr dirty="0" spc="250"/>
              <a:t> </a:t>
            </a:r>
            <a:r>
              <a:rPr dirty="0" spc="-10"/>
              <a:t>principle? </a:t>
            </a:r>
            <a:r>
              <a:rPr dirty="0"/>
              <a:t>(Choose</a:t>
            </a:r>
            <a:r>
              <a:rPr dirty="0" spc="160"/>
              <a:t> </a:t>
            </a:r>
            <a:r>
              <a:rPr dirty="0" spc="75"/>
              <a:t>all</a:t>
            </a:r>
            <a:r>
              <a:rPr dirty="0" spc="160"/>
              <a:t> </a:t>
            </a:r>
            <a:r>
              <a:rPr dirty="0" spc="114"/>
              <a:t>that</a:t>
            </a:r>
            <a:r>
              <a:rPr dirty="0" spc="160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170390"/>
            <a:ext cx="8262620" cy="521144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6715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It’s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impossible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know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certainty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position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momen-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75">
                <a:latin typeface="Garamond"/>
                <a:cs typeface="Garamond"/>
              </a:rPr>
              <a:t>tum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particle.</a:t>
            </a:r>
            <a:endParaRPr sz="2450">
              <a:latin typeface="Garamond"/>
              <a:cs typeface="Garamond"/>
            </a:endParaRPr>
          </a:p>
          <a:p>
            <a:pPr marL="386715" marR="635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 spc="55">
                <a:latin typeface="Garamond"/>
                <a:cs typeface="Garamond"/>
              </a:rPr>
              <a:t>Particles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large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values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-30">
                <a:latin typeface="Garamond"/>
                <a:cs typeface="Garamond"/>
              </a:rPr>
              <a:t>of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position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small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momenta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30">
                <a:latin typeface="Garamond"/>
                <a:cs typeface="Garamond"/>
              </a:rPr>
              <a:t>and </a:t>
            </a:r>
            <a:r>
              <a:rPr dirty="0" sz="2450" spc="3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vice-</a:t>
            </a:r>
            <a:r>
              <a:rPr dirty="0" sz="2450" spc="-10">
                <a:latin typeface="Garamond"/>
                <a:cs typeface="Garamond"/>
              </a:rPr>
              <a:t>versa.</a:t>
            </a:r>
            <a:endParaRPr sz="2450">
              <a:latin typeface="Garamond"/>
              <a:cs typeface="Garamond"/>
            </a:endParaRPr>
          </a:p>
          <a:p>
            <a:pPr marL="386715" marR="635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impossible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particle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very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uncertain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position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momentum.</a:t>
            </a:r>
            <a:endParaRPr sz="2450">
              <a:latin typeface="Garamond"/>
              <a:cs typeface="Garamond"/>
            </a:endParaRPr>
          </a:p>
          <a:p>
            <a:pPr marL="386080" marR="5080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uncertainty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relationship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between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position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momentum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just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one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example;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many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other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uncertainty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relationships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exist.</a:t>
            </a:r>
            <a:endParaRPr sz="2450">
              <a:latin typeface="Garamond"/>
              <a:cs typeface="Garamond"/>
            </a:endParaRPr>
          </a:p>
          <a:p>
            <a:pPr marL="386715" marR="7620" indent="-349885">
              <a:lnSpc>
                <a:spcPct val="101699"/>
              </a:lnSpc>
              <a:spcBef>
                <a:spcPts val="1000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As</a:t>
            </a:r>
            <a:r>
              <a:rPr dirty="0" sz="2450" spc="4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our</a:t>
            </a:r>
            <a:r>
              <a:rPr dirty="0" sz="2450" spc="4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measurement</a:t>
            </a:r>
            <a:r>
              <a:rPr dirty="0" sz="2450" spc="4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technology</a:t>
            </a:r>
            <a:r>
              <a:rPr dirty="0" sz="2450" spc="4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improves,</a:t>
            </a:r>
            <a:r>
              <a:rPr dirty="0" sz="2450" spc="4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maximum</a:t>
            </a:r>
            <a:r>
              <a:rPr dirty="0" sz="2450" spc="42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un-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 spc="65">
                <a:latin typeface="Garamond"/>
                <a:cs typeface="Garamond"/>
              </a:rPr>
              <a:t>certainty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gradually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reducing.</a:t>
            </a:r>
            <a:endParaRPr sz="2450">
              <a:latin typeface="Garamond"/>
              <a:cs typeface="Garamond"/>
            </a:endParaRPr>
          </a:p>
          <a:p>
            <a:pPr marL="386715" marR="9525" indent="-34163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particle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has,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faster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its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other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measurable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50">
                <a:latin typeface="Garamond"/>
                <a:cs typeface="Garamond"/>
              </a:rPr>
              <a:t>quantities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must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change.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7540" cy="58915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8564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4.4.</a:t>
            </a:r>
            <a:r>
              <a:rPr dirty="0" sz="1200" spc="2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HEISENBERG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UNCERTAINTY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PRINCIPLE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Which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following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are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true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80">
                <a:latin typeface="Times New Roman"/>
                <a:cs typeface="Times New Roman"/>
              </a:rPr>
              <a:t>about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uncertainty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principle?</a:t>
            </a:r>
            <a:r>
              <a:rPr dirty="0" sz="1400" spc="3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(Choose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all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apply.)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1400">
              <a:latin typeface="Times New Roman"/>
              <a:cs typeface="Times New Roman"/>
            </a:endParaRPr>
          </a:p>
          <a:p>
            <a:pPr marL="383540" indent="-257175">
              <a:lnSpc>
                <a:spcPct val="100000"/>
              </a:lnSpc>
              <a:buAutoNum type="alphaUcPeriod"/>
              <a:tabLst>
                <a:tab pos="383540" algn="l"/>
              </a:tabLst>
            </a:pPr>
            <a:r>
              <a:rPr dirty="0" sz="1400">
                <a:latin typeface="Times New Roman"/>
                <a:cs typeface="Times New Roman"/>
              </a:rPr>
              <a:t>It’s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impossible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know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with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certainty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position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momentum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particle.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alphaUcPeriod"/>
            </a:pPr>
            <a:endParaRPr sz="140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tabLst>
                <a:tab pos="1335405" algn="l"/>
              </a:tabLst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r>
              <a:rPr dirty="0" sz="1400" b="1">
                <a:latin typeface="Book Antiqua"/>
                <a:cs typeface="Book Antiqua"/>
              </a:rPr>
              <a:t>	</a:t>
            </a:r>
            <a:r>
              <a:rPr dirty="0" sz="1400" spc="11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  <a:p>
            <a:pPr marL="383540" indent="-249554">
              <a:lnSpc>
                <a:spcPct val="100000"/>
              </a:lnSpc>
              <a:spcBef>
                <a:spcPts val="1605"/>
              </a:spcBef>
              <a:buAutoNum type="alphaUcPeriod" startAt="2"/>
              <a:tabLst>
                <a:tab pos="383540" algn="l"/>
              </a:tabLst>
            </a:pPr>
            <a:r>
              <a:rPr dirty="0" sz="1400">
                <a:latin typeface="Times New Roman"/>
                <a:cs typeface="Times New Roman"/>
              </a:rPr>
              <a:t>Particles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with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large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values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position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small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momenta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vice-</a:t>
            </a:r>
            <a:r>
              <a:rPr dirty="0" sz="1400" spc="-10">
                <a:latin typeface="Times New Roman"/>
                <a:cs typeface="Times New Roman"/>
              </a:rPr>
              <a:t>versa.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alphaUcPeriod" startAt="2"/>
            </a:pPr>
            <a:endParaRPr sz="140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tabLst>
                <a:tab pos="1335405" algn="l"/>
              </a:tabLst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r>
              <a:rPr dirty="0" sz="1400" b="1">
                <a:latin typeface="Book Antiqua"/>
                <a:cs typeface="Book Antiqua"/>
              </a:rPr>
              <a:t>	</a:t>
            </a:r>
            <a:r>
              <a:rPr dirty="0" sz="1400" spc="85">
                <a:latin typeface="Times New Roman"/>
                <a:cs typeface="Times New Roman"/>
              </a:rPr>
              <a:t>F</a:t>
            </a:r>
            <a:endParaRPr sz="1400">
              <a:latin typeface="Times New Roman"/>
              <a:cs typeface="Times New Roman"/>
            </a:endParaRPr>
          </a:p>
          <a:p>
            <a:pPr marL="383540" indent="-252095">
              <a:lnSpc>
                <a:spcPct val="100000"/>
              </a:lnSpc>
              <a:spcBef>
                <a:spcPts val="1605"/>
              </a:spcBef>
              <a:buAutoNum type="alphaUcPeriod" startAt="3"/>
              <a:tabLst>
                <a:tab pos="383540" algn="l"/>
              </a:tabLst>
            </a:pPr>
            <a:r>
              <a:rPr dirty="0" sz="1400" spc="95">
                <a:latin typeface="Times New Roman"/>
                <a:cs typeface="Times New Roman"/>
              </a:rPr>
              <a:t>It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impossible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particle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with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very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uncertain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position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momentum.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alphaUcPeriod" startAt="3"/>
            </a:pPr>
            <a:endParaRPr sz="140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tabLst>
                <a:tab pos="1335405" algn="l"/>
              </a:tabLst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r>
              <a:rPr dirty="0" sz="1400" b="1">
                <a:latin typeface="Book Antiqua"/>
                <a:cs typeface="Book Antiqua"/>
              </a:rPr>
              <a:t>	</a:t>
            </a:r>
            <a:r>
              <a:rPr dirty="0" sz="1400" spc="85">
                <a:latin typeface="Times New Roman"/>
                <a:cs typeface="Times New Roman"/>
              </a:rPr>
              <a:t>F</a:t>
            </a:r>
            <a:endParaRPr sz="1400">
              <a:latin typeface="Times New Roman"/>
              <a:cs typeface="Times New Roman"/>
            </a:endParaRPr>
          </a:p>
          <a:p>
            <a:pPr marL="384175" marR="5080" indent="-260350">
              <a:lnSpc>
                <a:spcPct val="106700"/>
              </a:lnSpc>
              <a:spcBef>
                <a:spcPts val="1495"/>
              </a:spcBef>
              <a:buAutoNum type="alphaUcPeriod" startAt="4"/>
              <a:tabLst>
                <a:tab pos="384175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uncertainty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relationship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between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position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momentum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just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one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example;</a:t>
            </a:r>
            <a:r>
              <a:rPr dirty="0" sz="1400" spc="33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many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other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un- </a:t>
            </a:r>
            <a:r>
              <a:rPr dirty="0" sz="1400" spc="50">
                <a:latin typeface="Times New Roman"/>
                <a:cs typeface="Times New Roman"/>
              </a:rPr>
              <a:t>certainty</a:t>
            </a:r>
            <a:r>
              <a:rPr dirty="0" sz="1400" spc="32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relationships</a:t>
            </a:r>
            <a:r>
              <a:rPr dirty="0" sz="1400" spc="32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exist.</a:t>
            </a:r>
            <a:endParaRPr sz="140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spcBef>
                <a:spcPts val="1610"/>
              </a:spcBef>
              <a:tabLst>
                <a:tab pos="1335405" algn="l"/>
              </a:tabLst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r>
              <a:rPr dirty="0" sz="1400" b="1">
                <a:latin typeface="Book Antiqua"/>
                <a:cs typeface="Book Antiqua"/>
              </a:rPr>
              <a:t>	</a:t>
            </a:r>
            <a:r>
              <a:rPr dirty="0" sz="1400" spc="11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  <a:p>
            <a:pPr marL="383540" indent="-244475">
              <a:lnSpc>
                <a:spcPct val="100000"/>
              </a:lnSpc>
              <a:spcBef>
                <a:spcPts val="1605"/>
              </a:spcBef>
              <a:buAutoNum type="alphaUcPeriod" startAt="5"/>
              <a:tabLst>
                <a:tab pos="383540" algn="l"/>
              </a:tabLst>
            </a:pPr>
            <a:r>
              <a:rPr dirty="0" sz="1400" spc="10">
                <a:latin typeface="Times New Roman"/>
                <a:cs typeface="Times New Roman"/>
              </a:rPr>
              <a:t>As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our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measurement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technology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improves,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maximum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uncertainty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is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gradually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reducing.</a:t>
            </a:r>
            <a:endParaRPr sz="140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spcBef>
                <a:spcPts val="1610"/>
              </a:spcBef>
              <a:tabLst>
                <a:tab pos="1335405" algn="l"/>
              </a:tabLst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r>
              <a:rPr dirty="0" sz="1400" b="1">
                <a:latin typeface="Book Antiqua"/>
                <a:cs typeface="Book Antiqua"/>
              </a:rPr>
              <a:t>	</a:t>
            </a:r>
            <a:r>
              <a:rPr dirty="0" sz="1400" spc="85">
                <a:latin typeface="Times New Roman"/>
                <a:cs typeface="Times New Roman"/>
              </a:rPr>
              <a:t>F</a:t>
            </a:r>
            <a:endParaRPr sz="1400">
              <a:latin typeface="Times New Roman"/>
              <a:cs typeface="Times New Roman"/>
            </a:endParaRPr>
          </a:p>
          <a:p>
            <a:pPr marL="383540" indent="-240029">
              <a:lnSpc>
                <a:spcPct val="100000"/>
              </a:lnSpc>
              <a:spcBef>
                <a:spcPts val="1605"/>
              </a:spcBef>
              <a:buAutoNum type="alphaUcPeriod" startAt="6"/>
              <a:tabLst>
                <a:tab pos="383540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more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particle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has,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faster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its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other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measurable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quantities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must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change.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tabLst>
                <a:tab pos="1335405" algn="l"/>
              </a:tabLst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r>
              <a:rPr dirty="0" sz="1400" b="1">
                <a:latin typeface="Book Antiqua"/>
                <a:cs typeface="Book Antiqua"/>
              </a:rPr>
              <a:t>	</a:t>
            </a:r>
            <a:r>
              <a:rPr dirty="0" sz="1400" spc="85">
                <a:latin typeface="Times New Roman"/>
                <a:cs typeface="Times New Roman"/>
              </a:rPr>
              <a:t>F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8564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4.4.</a:t>
            </a:r>
            <a:r>
              <a:rPr dirty="0" sz="1200" spc="2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HEISENBERG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UNCERTAINTY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PRINCIPLE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Economists</a:t>
            </a:r>
            <a:r>
              <a:rPr dirty="0" spc="75"/>
              <a:t> </a:t>
            </a:r>
            <a:r>
              <a:rPr dirty="0"/>
              <a:t>measure</a:t>
            </a:r>
            <a:r>
              <a:rPr dirty="0" spc="80"/>
              <a:t> </a:t>
            </a:r>
            <a:r>
              <a:rPr dirty="0" spc="50"/>
              <a:t>the</a:t>
            </a:r>
            <a:r>
              <a:rPr dirty="0" spc="85"/>
              <a:t> </a:t>
            </a:r>
            <a:r>
              <a:rPr dirty="0"/>
              <a:t>“wealth</a:t>
            </a:r>
            <a:r>
              <a:rPr dirty="0" spc="80"/>
              <a:t> </a:t>
            </a:r>
            <a:r>
              <a:rPr dirty="0" spc="55"/>
              <a:t>inequality”</a:t>
            </a:r>
            <a:r>
              <a:rPr dirty="0" spc="85"/>
              <a:t> </a:t>
            </a:r>
            <a:r>
              <a:rPr dirty="0" spc="-50"/>
              <a:t>of</a:t>
            </a:r>
            <a:r>
              <a:rPr dirty="0" spc="80"/>
              <a:t> </a:t>
            </a:r>
            <a:r>
              <a:rPr dirty="0" spc="130"/>
              <a:t>a</a:t>
            </a:r>
            <a:r>
              <a:rPr dirty="0" spc="80"/>
              <a:t> </a:t>
            </a:r>
            <a:r>
              <a:rPr dirty="0"/>
              <a:t>nation</a:t>
            </a:r>
            <a:r>
              <a:rPr dirty="0" spc="85"/>
              <a:t> </a:t>
            </a:r>
            <a:r>
              <a:rPr dirty="0"/>
              <a:t>or</a:t>
            </a:r>
            <a:r>
              <a:rPr dirty="0" spc="85"/>
              <a:t> </a:t>
            </a:r>
            <a:r>
              <a:rPr dirty="0" spc="-10"/>
              <a:t>region. </a:t>
            </a:r>
            <a:r>
              <a:rPr dirty="0"/>
              <a:t>If</a:t>
            </a:r>
            <a:r>
              <a:rPr dirty="0" spc="145"/>
              <a:t> </a:t>
            </a:r>
            <a:r>
              <a:rPr dirty="0" spc="80"/>
              <a:t>they</a:t>
            </a:r>
            <a:r>
              <a:rPr dirty="0" spc="150"/>
              <a:t> </a:t>
            </a:r>
            <a:r>
              <a:rPr dirty="0"/>
              <a:t>find</a:t>
            </a:r>
            <a:r>
              <a:rPr dirty="0" spc="155"/>
              <a:t> </a:t>
            </a:r>
            <a:r>
              <a:rPr dirty="0" spc="130"/>
              <a:t>a</a:t>
            </a:r>
            <a:r>
              <a:rPr dirty="0" spc="155"/>
              <a:t> </a:t>
            </a:r>
            <a:r>
              <a:rPr dirty="0" spc="50"/>
              <a:t>large</a:t>
            </a:r>
            <a:r>
              <a:rPr dirty="0" spc="155"/>
              <a:t> </a:t>
            </a:r>
            <a:r>
              <a:rPr dirty="0"/>
              <a:t>wealth</a:t>
            </a:r>
            <a:r>
              <a:rPr dirty="0" spc="150"/>
              <a:t> </a:t>
            </a:r>
            <a:r>
              <a:rPr dirty="0"/>
              <a:t>inequality,</a:t>
            </a:r>
            <a:r>
              <a:rPr dirty="0" spc="170"/>
              <a:t> </a:t>
            </a:r>
            <a:r>
              <a:rPr dirty="0" spc="114"/>
              <a:t>that</a:t>
            </a:r>
            <a:r>
              <a:rPr dirty="0" spc="155"/>
              <a:t> </a:t>
            </a:r>
            <a:r>
              <a:rPr dirty="0"/>
              <a:t>means.</a:t>
            </a:r>
            <a:r>
              <a:rPr dirty="0" spc="-185"/>
              <a:t> </a:t>
            </a:r>
            <a:r>
              <a:rPr dirty="0" spc="75"/>
              <a:t>.</a:t>
            </a:r>
            <a:r>
              <a:rPr dirty="0" spc="-185"/>
              <a:t> </a:t>
            </a:r>
            <a:r>
              <a:rPr dirty="0" spc="75"/>
              <a:t>.</a:t>
            </a:r>
            <a:r>
              <a:rPr dirty="0" spc="-185"/>
              <a:t> </a:t>
            </a:r>
            <a:r>
              <a:rPr dirty="0"/>
              <a:t>(Choose</a:t>
            </a:r>
            <a:r>
              <a:rPr dirty="0" spc="16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42037"/>
            <a:ext cx="5666740" cy="2556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average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income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low.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average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income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high.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standard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deviation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income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low.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standard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deviation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income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high.</a:t>
            </a:r>
            <a:endParaRPr sz="2450">
              <a:latin typeface="Garamond"/>
              <a:cs typeface="Garamond"/>
            </a:endParaRPr>
          </a:p>
          <a:p>
            <a:pPr marL="38671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25">
                <a:latin typeface="Garamond"/>
                <a:cs typeface="Garamond"/>
              </a:rPr>
              <a:t>None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above.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8564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4.4.</a:t>
            </a:r>
            <a:r>
              <a:rPr dirty="0" sz="1200" spc="2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HEISENBERG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UNCERTAINTY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PRINCIPLE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Economists</a:t>
            </a:r>
            <a:r>
              <a:rPr dirty="0" spc="75"/>
              <a:t> </a:t>
            </a:r>
            <a:r>
              <a:rPr dirty="0"/>
              <a:t>measure</a:t>
            </a:r>
            <a:r>
              <a:rPr dirty="0" spc="80"/>
              <a:t> </a:t>
            </a:r>
            <a:r>
              <a:rPr dirty="0" spc="50"/>
              <a:t>the</a:t>
            </a:r>
            <a:r>
              <a:rPr dirty="0" spc="85"/>
              <a:t> </a:t>
            </a:r>
            <a:r>
              <a:rPr dirty="0"/>
              <a:t>“wealth</a:t>
            </a:r>
            <a:r>
              <a:rPr dirty="0" spc="80"/>
              <a:t> </a:t>
            </a:r>
            <a:r>
              <a:rPr dirty="0" spc="55"/>
              <a:t>inequality”</a:t>
            </a:r>
            <a:r>
              <a:rPr dirty="0" spc="85"/>
              <a:t> </a:t>
            </a:r>
            <a:r>
              <a:rPr dirty="0" spc="-50"/>
              <a:t>of</a:t>
            </a:r>
            <a:r>
              <a:rPr dirty="0" spc="80"/>
              <a:t> </a:t>
            </a:r>
            <a:r>
              <a:rPr dirty="0" spc="130"/>
              <a:t>a</a:t>
            </a:r>
            <a:r>
              <a:rPr dirty="0" spc="80"/>
              <a:t> </a:t>
            </a:r>
            <a:r>
              <a:rPr dirty="0"/>
              <a:t>nation</a:t>
            </a:r>
            <a:r>
              <a:rPr dirty="0" spc="85"/>
              <a:t> </a:t>
            </a:r>
            <a:r>
              <a:rPr dirty="0"/>
              <a:t>or</a:t>
            </a:r>
            <a:r>
              <a:rPr dirty="0" spc="85"/>
              <a:t> </a:t>
            </a:r>
            <a:r>
              <a:rPr dirty="0" spc="-10"/>
              <a:t>region. </a:t>
            </a:r>
            <a:r>
              <a:rPr dirty="0"/>
              <a:t>If</a:t>
            </a:r>
            <a:r>
              <a:rPr dirty="0" spc="145"/>
              <a:t> </a:t>
            </a:r>
            <a:r>
              <a:rPr dirty="0" spc="80"/>
              <a:t>they</a:t>
            </a:r>
            <a:r>
              <a:rPr dirty="0" spc="150"/>
              <a:t> </a:t>
            </a:r>
            <a:r>
              <a:rPr dirty="0"/>
              <a:t>find</a:t>
            </a:r>
            <a:r>
              <a:rPr dirty="0" spc="155"/>
              <a:t> </a:t>
            </a:r>
            <a:r>
              <a:rPr dirty="0" spc="130"/>
              <a:t>a</a:t>
            </a:r>
            <a:r>
              <a:rPr dirty="0" spc="155"/>
              <a:t> </a:t>
            </a:r>
            <a:r>
              <a:rPr dirty="0" spc="50"/>
              <a:t>large</a:t>
            </a:r>
            <a:r>
              <a:rPr dirty="0" spc="155"/>
              <a:t> </a:t>
            </a:r>
            <a:r>
              <a:rPr dirty="0"/>
              <a:t>wealth</a:t>
            </a:r>
            <a:r>
              <a:rPr dirty="0" spc="150"/>
              <a:t> </a:t>
            </a:r>
            <a:r>
              <a:rPr dirty="0"/>
              <a:t>inequality,</a:t>
            </a:r>
            <a:r>
              <a:rPr dirty="0" spc="170"/>
              <a:t> </a:t>
            </a:r>
            <a:r>
              <a:rPr dirty="0" spc="114"/>
              <a:t>that</a:t>
            </a:r>
            <a:r>
              <a:rPr dirty="0" spc="155"/>
              <a:t> </a:t>
            </a:r>
            <a:r>
              <a:rPr dirty="0"/>
              <a:t>means.</a:t>
            </a:r>
            <a:r>
              <a:rPr dirty="0" spc="-185"/>
              <a:t> </a:t>
            </a:r>
            <a:r>
              <a:rPr dirty="0" spc="75"/>
              <a:t>.</a:t>
            </a:r>
            <a:r>
              <a:rPr dirty="0" spc="-185"/>
              <a:t> </a:t>
            </a:r>
            <a:r>
              <a:rPr dirty="0" spc="75"/>
              <a:t>.</a:t>
            </a:r>
            <a:r>
              <a:rPr dirty="0" spc="-185"/>
              <a:t> </a:t>
            </a:r>
            <a:r>
              <a:rPr dirty="0"/>
              <a:t>(Choose</a:t>
            </a:r>
            <a:r>
              <a:rPr dirty="0" spc="16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5674360" cy="317627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average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income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low.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average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income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high.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standard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deviation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income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low.</a:t>
            </a:r>
            <a:endParaRPr sz="2450">
              <a:latin typeface="Garamond"/>
              <a:cs typeface="Garamond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standard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deviation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income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high.</a:t>
            </a:r>
            <a:endParaRPr sz="2450">
              <a:latin typeface="Garamond"/>
              <a:cs typeface="Garamond"/>
            </a:endParaRPr>
          </a:p>
          <a:p>
            <a:pPr marL="39433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-25">
                <a:latin typeface="Garamond"/>
                <a:cs typeface="Garamond"/>
              </a:rPr>
              <a:t>None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above.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0">
                <a:latin typeface="Garamond"/>
                <a:cs typeface="Garamond"/>
              </a:rPr>
              <a:t>D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8627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4.4.</a:t>
            </a:r>
            <a:r>
              <a:rPr dirty="0" sz="1200" spc="2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HEISENBERG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UNCERTAINTY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PRINCIPLE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372745" algn="l"/>
                <a:tab pos="706755" algn="l"/>
                <a:tab pos="1835785" algn="l"/>
                <a:tab pos="2322195" algn="l"/>
                <a:tab pos="2915920" algn="l"/>
                <a:tab pos="4815205" algn="l"/>
                <a:tab pos="5215255" algn="l"/>
                <a:tab pos="5928360" algn="l"/>
                <a:tab pos="6472555" algn="l"/>
                <a:tab pos="7245350" algn="l"/>
                <a:tab pos="7808595" algn="l"/>
              </a:tabLst>
            </a:pPr>
            <a:r>
              <a:rPr dirty="0" spc="-25"/>
              <a:t>Is</a:t>
            </a:r>
            <a:r>
              <a:rPr dirty="0"/>
              <a:t>	</a:t>
            </a:r>
            <a:r>
              <a:rPr dirty="0" spc="80"/>
              <a:t>it</a:t>
            </a:r>
            <a:r>
              <a:rPr dirty="0"/>
              <a:t>	</a:t>
            </a:r>
            <a:r>
              <a:rPr dirty="0" spc="-10"/>
              <a:t>possible</a:t>
            </a:r>
            <a:r>
              <a:rPr dirty="0"/>
              <a:t>	</a:t>
            </a:r>
            <a:r>
              <a:rPr dirty="0" spc="-25"/>
              <a:t>for</a:t>
            </a:r>
            <a:r>
              <a:rPr dirty="0"/>
              <a:t>	</a:t>
            </a:r>
            <a:r>
              <a:rPr dirty="0" spc="-25"/>
              <a:t>two</a:t>
            </a:r>
            <a:r>
              <a:rPr dirty="0"/>
              <a:t>	</a:t>
            </a:r>
            <a:r>
              <a:rPr dirty="0" spc="-10"/>
              <a:t>wavefunctions</a:t>
            </a:r>
            <a:r>
              <a:rPr dirty="0"/>
              <a:t>	</a:t>
            </a:r>
            <a:r>
              <a:rPr dirty="0" spc="-25"/>
              <a:t>to</a:t>
            </a:r>
            <a:r>
              <a:rPr dirty="0"/>
              <a:t>	</a:t>
            </a:r>
            <a:r>
              <a:rPr dirty="0" spc="-20"/>
              <a:t>have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</a:t>
            </a:r>
            <a:r>
              <a:rPr dirty="0" spc="-20"/>
              <a:t>same</a:t>
            </a:r>
            <a:r>
              <a:rPr dirty="0"/>
              <a:t>	</a:t>
            </a:r>
            <a:r>
              <a:rPr dirty="0" spc="204"/>
              <a:t>∆</a:t>
            </a:r>
            <a:r>
              <a:rPr dirty="0" spc="204" b="0" i="1">
                <a:latin typeface="Bookman Old Style"/>
                <a:cs typeface="Bookman Old Style"/>
              </a:rPr>
              <a:t>x</a:t>
            </a:r>
            <a:r>
              <a:rPr dirty="0" b="0" i="1">
                <a:latin typeface="Bookman Old Style"/>
                <a:cs typeface="Bookman Old Style"/>
              </a:rPr>
              <a:t>	</a:t>
            </a:r>
            <a:r>
              <a:rPr dirty="0" spc="45"/>
              <a:t>but </a:t>
            </a:r>
            <a:r>
              <a:rPr dirty="0"/>
              <a:t>different</a:t>
            </a:r>
            <a:r>
              <a:rPr dirty="0" spc="80"/>
              <a:t> </a:t>
            </a:r>
            <a:r>
              <a:rPr dirty="0"/>
              <a:t>values</a:t>
            </a:r>
            <a:r>
              <a:rPr dirty="0" spc="80"/>
              <a:t> </a:t>
            </a:r>
            <a:r>
              <a:rPr dirty="0"/>
              <a:t>of</a:t>
            </a:r>
            <a:r>
              <a:rPr dirty="0" spc="80"/>
              <a:t> </a:t>
            </a:r>
            <a:r>
              <a:rPr dirty="0" spc="75"/>
              <a:t>∆</a:t>
            </a:r>
            <a:r>
              <a:rPr dirty="0" spc="75" b="0" i="1">
                <a:latin typeface="Bookman Old Style"/>
                <a:cs typeface="Bookman Old Style"/>
              </a:rPr>
              <a:t>p</a:t>
            </a:r>
            <a:r>
              <a:rPr dirty="0" spc="75"/>
              <a:t>?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8627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4.4.</a:t>
            </a:r>
            <a:r>
              <a:rPr dirty="0" sz="1200" spc="2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HEISENBERG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UNCERTAINTY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PRINCIPLE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18819" y="1208797"/>
            <a:ext cx="8255000" cy="78295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372745" algn="l"/>
                <a:tab pos="706755" algn="l"/>
                <a:tab pos="1835785" algn="l"/>
                <a:tab pos="2322195" algn="l"/>
                <a:tab pos="2915920" algn="l"/>
                <a:tab pos="4815205" algn="l"/>
                <a:tab pos="5215255" algn="l"/>
                <a:tab pos="5928360" algn="l"/>
                <a:tab pos="6472555" algn="l"/>
                <a:tab pos="7245350" algn="l"/>
                <a:tab pos="7808595" algn="l"/>
              </a:tabLst>
            </a:pPr>
            <a:r>
              <a:rPr dirty="0" sz="2450" spc="-25">
                <a:latin typeface="Garamond"/>
                <a:cs typeface="Garamond"/>
              </a:rPr>
              <a:t>Is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80">
                <a:latin typeface="Garamond"/>
                <a:cs typeface="Garamond"/>
              </a:rPr>
              <a:t>it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possible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for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two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wavefunctions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to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have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the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same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204">
                <a:latin typeface="Garamond"/>
                <a:cs typeface="Garamond"/>
              </a:rPr>
              <a:t>∆</a:t>
            </a:r>
            <a:r>
              <a:rPr dirty="0" sz="2450" spc="204" b="0" i="1">
                <a:latin typeface="Bookman Old Style"/>
                <a:cs typeface="Bookman Old Style"/>
              </a:rPr>
              <a:t>x</a:t>
            </a:r>
            <a:r>
              <a:rPr dirty="0" sz="2450" b="0" i="1">
                <a:latin typeface="Bookman Old Style"/>
                <a:cs typeface="Bookman Old Style"/>
              </a:rPr>
              <a:t>	</a:t>
            </a:r>
            <a:r>
              <a:rPr dirty="0" sz="2450" spc="45">
                <a:latin typeface="Garamond"/>
                <a:cs typeface="Garamond"/>
              </a:rPr>
              <a:t>but </a:t>
            </a:r>
            <a:r>
              <a:rPr dirty="0" sz="2450">
                <a:latin typeface="Garamond"/>
                <a:cs typeface="Garamond"/>
              </a:rPr>
              <a:t>different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values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∆</a:t>
            </a:r>
            <a:r>
              <a:rPr dirty="0" sz="2450" spc="75" b="0" i="1">
                <a:latin typeface="Bookman Old Style"/>
                <a:cs typeface="Bookman Old Style"/>
              </a:rPr>
              <a:t>p</a:t>
            </a:r>
            <a:r>
              <a:rPr dirty="0" sz="2450" spc="75">
                <a:latin typeface="Garamond"/>
                <a:cs typeface="Garamond"/>
              </a:rPr>
              <a:t>?</a:t>
            </a:r>
            <a:endParaRPr sz="2450">
              <a:latin typeface="Garamond"/>
              <a:cs typeface="Garamond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170390"/>
            <a:ext cx="8266430" cy="116268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23495" marR="5080" indent="-11430">
              <a:lnSpc>
                <a:spcPct val="101699"/>
              </a:lnSpc>
              <a:spcBef>
                <a:spcPts val="75"/>
              </a:spcBef>
            </a:pPr>
            <a:r>
              <a:rPr dirty="0" sz="2450" spc="55" b="1">
                <a:latin typeface="Book Antiqua"/>
                <a:cs typeface="Book Antiqua"/>
              </a:rPr>
              <a:t>Solution:</a:t>
            </a:r>
            <a:r>
              <a:rPr dirty="0" sz="2450" spc="325" b="1">
                <a:latin typeface="Book Antiqua"/>
                <a:cs typeface="Book Antiqua"/>
              </a:rPr>
              <a:t>  </a:t>
            </a:r>
            <a:r>
              <a:rPr dirty="0" sz="2450">
                <a:latin typeface="Garamond"/>
                <a:cs typeface="Garamond"/>
              </a:rPr>
              <a:t>Yes.</a:t>
            </a:r>
            <a:r>
              <a:rPr dirty="0" sz="2450" spc="265">
                <a:latin typeface="Garamond"/>
                <a:cs typeface="Garamond"/>
              </a:rPr>
              <a:t>  </a:t>
            </a:r>
            <a:r>
              <a:rPr dirty="0" sz="2450">
                <a:latin typeface="Garamond"/>
                <a:cs typeface="Garamond"/>
              </a:rPr>
              <a:t>For</a:t>
            </a:r>
            <a:r>
              <a:rPr dirty="0" sz="2450" spc="3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instance,</a:t>
            </a:r>
            <a:r>
              <a:rPr dirty="0" sz="2450" spc="4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one</a:t>
            </a:r>
            <a:r>
              <a:rPr dirty="0" sz="2450" spc="3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might</a:t>
            </a:r>
            <a:r>
              <a:rPr dirty="0" sz="2450" spc="3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39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∆</a:t>
            </a:r>
            <a:r>
              <a:rPr dirty="0" sz="2450" spc="65" b="0" i="1">
                <a:latin typeface="Bookman Old Style"/>
                <a:cs typeface="Bookman Old Style"/>
              </a:rPr>
              <a:t>p</a:t>
            </a:r>
            <a:r>
              <a:rPr dirty="0" sz="2450" spc="400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515">
                <a:latin typeface="Garamond"/>
                <a:cs typeface="Garamond"/>
              </a:rPr>
              <a:t> </a:t>
            </a:r>
            <a:r>
              <a:rPr dirty="0" sz="2450" spc="-10">
                <a:latin typeface="Lucida Sans Unicode"/>
                <a:cs typeface="Lucida Sans Unicode"/>
              </a:rPr>
              <a:t>ℏ</a:t>
            </a:r>
            <a:r>
              <a:rPr dirty="0" sz="2450" spc="-10" b="0" i="1">
                <a:latin typeface="Bookman Old Style"/>
                <a:cs typeface="Bookman Old Style"/>
              </a:rPr>
              <a:t>/</a:t>
            </a:r>
            <a:r>
              <a:rPr dirty="0" sz="2450" spc="-10">
                <a:latin typeface="Garamond"/>
                <a:cs typeface="Garamond"/>
              </a:rPr>
              <a:t>(2∆</a:t>
            </a:r>
            <a:r>
              <a:rPr dirty="0" sz="2450" spc="-10" b="0" i="1">
                <a:latin typeface="Bookman Old Style"/>
                <a:cs typeface="Bookman Old Style"/>
              </a:rPr>
              <a:t>x</a:t>
            </a:r>
            <a:r>
              <a:rPr dirty="0" sz="2450" spc="-10">
                <a:latin typeface="Garamond"/>
                <a:cs typeface="Garamond"/>
              </a:rPr>
              <a:t>) </a:t>
            </a:r>
            <a:r>
              <a:rPr dirty="0" sz="2450" spc="70">
                <a:latin typeface="Garamond"/>
                <a:cs typeface="Garamond"/>
              </a:rPr>
              <a:t>(the</a:t>
            </a:r>
            <a:r>
              <a:rPr dirty="0" sz="2450" spc="5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minimum</a:t>
            </a:r>
            <a:r>
              <a:rPr dirty="0" sz="2450" spc="5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allowed),</a:t>
            </a:r>
            <a:r>
              <a:rPr dirty="0" sz="2450" spc="60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53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the</a:t>
            </a:r>
            <a:r>
              <a:rPr dirty="0" sz="2450" spc="5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other</a:t>
            </a:r>
            <a:r>
              <a:rPr dirty="0" sz="2450" spc="5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might</a:t>
            </a:r>
            <a:r>
              <a:rPr dirty="0" sz="2450" spc="5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5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more.</a:t>
            </a:r>
            <a:r>
              <a:rPr dirty="0" sz="2450" spc="440">
                <a:latin typeface="Garamond"/>
                <a:cs typeface="Garamond"/>
              </a:rPr>
              <a:t>  </a:t>
            </a:r>
            <a:r>
              <a:rPr dirty="0" sz="2450" spc="30">
                <a:latin typeface="Garamond"/>
                <a:cs typeface="Garamond"/>
              </a:rPr>
              <a:t>Any </a:t>
            </a:r>
            <a:r>
              <a:rPr dirty="0" sz="2450">
                <a:latin typeface="Garamond"/>
                <a:cs typeface="Garamond"/>
              </a:rPr>
              <a:t>values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greater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or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equal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∆</a:t>
            </a:r>
            <a:r>
              <a:rPr dirty="0" sz="2450" spc="70" b="0" i="1">
                <a:latin typeface="Bookman Old Style"/>
                <a:cs typeface="Bookman Old Style"/>
              </a:rPr>
              <a:t>p</a:t>
            </a:r>
            <a:r>
              <a:rPr dirty="0" sz="2450" spc="45" b="0" i="1">
                <a:latin typeface="Bookman Old Style"/>
                <a:cs typeface="Bookman Old Style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allowed.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8627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4.4.</a:t>
            </a:r>
            <a:r>
              <a:rPr dirty="0" sz="1200" spc="2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HEISENBERG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UNCERTAINTY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PRINCIPLE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1151255" algn="l"/>
                <a:tab pos="3017520" algn="l"/>
              </a:tabLst>
            </a:pPr>
            <a:r>
              <a:rPr dirty="0"/>
              <a:t>Which</a:t>
            </a:r>
            <a:r>
              <a:rPr dirty="0" spc="65"/>
              <a:t> </a:t>
            </a:r>
            <a:r>
              <a:rPr dirty="0"/>
              <a:t>of</a:t>
            </a:r>
            <a:r>
              <a:rPr dirty="0" spc="70"/>
              <a:t> </a:t>
            </a:r>
            <a:r>
              <a:rPr dirty="0"/>
              <a:t>the</a:t>
            </a:r>
            <a:r>
              <a:rPr dirty="0" spc="65"/>
              <a:t> </a:t>
            </a:r>
            <a:r>
              <a:rPr dirty="0" spc="-10"/>
              <a:t>following</a:t>
            </a:r>
            <a:r>
              <a:rPr dirty="0" spc="65"/>
              <a:t> </a:t>
            </a:r>
            <a:r>
              <a:rPr dirty="0"/>
              <a:t>is</a:t>
            </a:r>
            <a:r>
              <a:rPr dirty="0" spc="70"/>
              <a:t> </a:t>
            </a:r>
            <a:r>
              <a:rPr dirty="0"/>
              <a:t>the</a:t>
            </a:r>
            <a:r>
              <a:rPr dirty="0" spc="65"/>
              <a:t> </a:t>
            </a:r>
            <a:r>
              <a:rPr dirty="0" spc="50"/>
              <a:t>best</a:t>
            </a:r>
            <a:r>
              <a:rPr dirty="0" spc="65"/>
              <a:t> </a:t>
            </a:r>
            <a:r>
              <a:rPr dirty="0" spc="55"/>
              <a:t>estimate</a:t>
            </a:r>
            <a:r>
              <a:rPr dirty="0" spc="70"/>
              <a:t> </a:t>
            </a:r>
            <a:r>
              <a:rPr dirty="0"/>
              <a:t>of</a:t>
            </a:r>
            <a:r>
              <a:rPr dirty="0" spc="65"/>
              <a:t> </a:t>
            </a:r>
            <a:r>
              <a:rPr dirty="0"/>
              <a:t>the</a:t>
            </a:r>
            <a:r>
              <a:rPr dirty="0" spc="70"/>
              <a:t> </a:t>
            </a:r>
            <a:r>
              <a:rPr dirty="0" spc="55"/>
              <a:t>uncertainty</a:t>
            </a:r>
            <a:r>
              <a:rPr dirty="0" spc="65"/>
              <a:t> </a:t>
            </a:r>
            <a:r>
              <a:rPr dirty="0"/>
              <a:t>of</a:t>
            </a:r>
            <a:r>
              <a:rPr dirty="0" spc="65"/>
              <a:t> </a:t>
            </a:r>
            <a:r>
              <a:rPr dirty="0" spc="80"/>
              <a:t>a </a:t>
            </a:r>
            <a:r>
              <a:rPr dirty="0"/>
              <a:t>die</a:t>
            </a:r>
            <a:r>
              <a:rPr dirty="0" spc="190"/>
              <a:t> </a:t>
            </a:r>
            <a:r>
              <a:rPr dirty="0" spc="-10"/>
              <a:t>roll?</a:t>
            </a:r>
            <a:r>
              <a:rPr dirty="0"/>
              <a:t>	(Choose</a:t>
            </a:r>
            <a:r>
              <a:rPr dirty="0" spc="185"/>
              <a:t> </a:t>
            </a:r>
            <a:r>
              <a:rPr dirty="0" spc="-10"/>
              <a:t>one.)</a:t>
            </a:r>
            <a:r>
              <a:rPr dirty="0"/>
              <a:t>	Explain</a:t>
            </a:r>
            <a:r>
              <a:rPr dirty="0" spc="300"/>
              <a:t> </a:t>
            </a:r>
            <a:r>
              <a:rPr dirty="0"/>
              <a:t>your</a:t>
            </a:r>
            <a:r>
              <a:rPr dirty="0" spc="295"/>
              <a:t> </a:t>
            </a:r>
            <a:r>
              <a:rPr dirty="0" spc="-10"/>
              <a:t>answer.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42037"/>
            <a:ext cx="768350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 spc="-50">
                <a:latin typeface="Garamond"/>
                <a:cs typeface="Garamond"/>
              </a:rPr>
              <a:t>0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25">
                <a:latin typeface="Garamond"/>
                <a:cs typeface="Garamond"/>
              </a:rPr>
              <a:t>1.5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50">
                <a:latin typeface="Garamond"/>
                <a:cs typeface="Garamond"/>
              </a:rPr>
              <a:t>6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386715" algn="l"/>
              </a:tabLst>
            </a:pPr>
            <a:r>
              <a:rPr dirty="0" sz="2450" spc="325">
                <a:latin typeface="Cambria"/>
                <a:cs typeface="Cambria"/>
              </a:rPr>
              <a:t>∞</a:t>
            </a:r>
            <a:endParaRPr sz="245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8627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4.4.</a:t>
            </a:r>
            <a:r>
              <a:rPr dirty="0" sz="1200" spc="2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HEISENBERG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UNCERTAINTY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PRINCIPLE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1151255" algn="l"/>
                <a:tab pos="3017520" algn="l"/>
              </a:tabLst>
            </a:pPr>
            <a:r>
              <a:rPr dirty="0"/>
              <a:t>Which</a:t>
            </a:r>
            <a:r>
              <a:rPr dirty="0" spc="65"/>
              <a:t> </a:t>
            </a:r>
            <a:r>
              <a:rPr dirty="0"/>
              <a:t>of</a:t>
            </a:r>
            <a:r>
              <a:rPr dirty="0" spc="70"/>
              <a:t> </a:t>
            </a:r>
            <a:r>
              <a:rPr dirty="0"/>
              <a:t>the</a:t>
            </a:r>
            <a:r>
              <a:rPr dirty="0" spc="65"/>
              <a:t> </a:t>
            </a:r>
            <a:r>
              <a:rPr dirty="0" spc="-10"/>
              <a:t>following</a:t>
            </a:r>
            <a:r>
              <a:rPr dirty="0" spc="65"/>
              <a:t> </a:t>
            </a:r>
            <a:r>
              <a:rPr dirty="0"/>
              <a:t>is</a:t>
            </a:r>
            <a:r>
              <a:rPr dirty="0" spc="70"/>
              <a:t> </a:t>
            </a:r>
            <a:r>
              <a:rPr dirty="0"/>
              <a:t>the</a:t>
            </a:r>
            <a:r>
              <a:rPr dirty="0" spc="65"/>
              <a:t> </a:t>
            </a:r>
            <a:r>
              <a:rPr dirty="0" spc="50"/>
              <a:t>best</a:t>
            </a:r>
            <a:r>
              <a:rPr dirty="0" spc="65"/>
              <a:t> </a:t>
            </a:r>
            <a:r>
              <a:rPr dirty="0" spc="55"/>
              <a:t>estimate</a:t>
            </a:r>
            <a:r>
              <a:rPr dirty="0" spc="70"/>
              <a:t> </a:t>
            </a:r>
            <a:r>
              <a:rPr dirty="0"/>
              <a:t>of</a:t>
            </a:r>
            <a:r>
              <a:rPr dirty="0" spc="65"/>
              <a:t> </a:t>
            </a:r>
            <a:r>
              <a:rPr dirty="0"/>
              <a:t>the</a:t>
            </a:r>
            <a:r>
              <a:rPr dirty="0" spc="70"/>
              <a:t> </a:t>
            </a:r>
            <a:r>
              <a:rPr dirty="0" spc="55"/>
              <a:t>uncertainty</a:t>
            </a:r>
            <a:r>
              <a:rPr dirty="0" spc="65"/>
              <a:t> </a:t>
            </a:r>
            <a:r>
              <a:rPr dirty="0"/>
              <a:t>of</a:t>
            </a:r>
            <a:r>
              <a:rPr dirty="0" spc="65"/>
              <a:t> </a:t>
            </a:r>
            <a:r>
              <a:rPr dirty="0" spc="80"/>
              <a:t>a </a:t>
            </a:r>
            <a:r>
              <a:rPr dirty="0"/>
              <a:t>die</a:t>
            </a:r>
            <a:r>
              <a:rPr dirty="0" spc="190"/>
              <a:t> </a:t>
            </a:r>
            <a:r>
              <a:rPr dirty="0" spc="-10"/>
              <a:t>roll?</a:t>
            </a:r>
            <a:r>
              <a:rPr dirty="0"/>
              <a:t>	(Choose</a:t>
            </a:r>
            <a:r>
              <a:rPr dirty="0" spc="185"/>
              <a:t> </a:t>
            </a:r>
            <a:r>
              <a:rPr dirty="0" spc="-10"/>
              <a:t>one.)</a:t>
            </a:r>
            <a:r>
              <a:rPr dirty="0"/>
              <a:t>	Explain</a:t>
            </a:r>
            <a:r>
              <a:rPr dirty="0" spc="300"/>
              <a:t> </a:t>
            </a:r>
            <a:r>
              <a:rPr dirty="0"/>
              <a:t>your</a:t>
            </a:r>
            <a:r>
              <a:rPr dirty="0" spc="295"/>
              <a:t> </a:t>
            </a:r>
            <a:r>
              <a:rPr dirty="0" spc="-10"/>
              <a:t>answer.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pc="-50"/>
              <a:t>0</a:t>
            </a: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pc="-25"/>
              <a:t>1.5</a:t>
            </a: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pc="-50"/>
              <a:t>6</a:t>
            </a: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393700" algn="l"/>
              </a:tabLst>
            </a:pPr>
            <a:r>
              <a:rPr dirty="0" spc="325">
                <a:latin typeface="Cambria"/>
                <a:cs typeface="Cambria"/>
              </a:rPr>
              <a:t>∞</a:t>
            </a:r>
          </a:p>
          <a:p>
            <a:pPr algn="just" marL="12700">
              <a:lnSpc>
                <a:spcPct val="100000"/>
              </a:lnSpc>
              <a:spcBef>
                <a:spcPts val="1939"/>
              </a:spcBef>
            </a:pPr>
            <a:r>
              <a:rPr dirty="0" spc="55" b="1">
                <a:latin typeface="Book Antiqua"/>
                <a:cs typeface="Book Antiqua"/>
              </a:rPr>
              <a:t>Solution:</a:t>
            </a:r>
            <a:r>
              <a:rPr dirty="0" spc="305" b="1">
                <a:latin typeface="Book Antiqua"/>
                <a:cs typeface="Book Antiqua"/>
              </a:rPr>
              <a:t>  </a:t>
            </a:r>
            <a:r>
              <a:rPr dirty="0" spc="70"/>
              <a:t>B</a:t>
            </a:r>
          </a:p>
          <a:p>
            <a:pPr algn="just" marL="23495" marR="5080">
              <a:lnSpc>
                <a:spcPts val="2990"/>
              </a:lnSpc>
              <a:spcBef>
                <a:spcPts val="100"/>
              </a:spcBef>
            </a:pPr>
            <a:r>
              <a:rPr dirty="0"/>
              <a:t>The</a:t>
            </a:r>
            <a:r>
              <a:rPr dirty="0" spc="155"/>
              <a:t> </a:t>
            </a:r>
            <a:r>
              <a:rPr dirty="0" spc="50"/>
              <a:t>best</a:t>
            </a:r>
            <a:r>
              <a:rPr dirty="0" spc="165"/>
              <a:t> </a:t>
            </a:r>
            <a:r>
              <a:rPr dirty="0"/>
              <a:t>guess</a:t>
            </a:r>
            <a:r>
              <a:rPr dirty="0" spc="165"/>
              <a:t> </a:t>
            </a:r>
            <a:r>
              <a:rPr dirty="0"/>
              <a:t>of</a:t>
            </a:r>
            <a:r>
              <a:rPr dirty="0" spc="165"/>
              <a:t> </a:t>
            </a:r>
            <a:r>
              <a:rPr dirty="0"/>
              <a:t>these</a:t>
            </a:r>
            <a:r>
              <a:rPr dirty="0" spc="170"/>
              <a:t> </a:t>
            </a:r>
            <a:r>
              <a:rPr dirty="0"/>
              <a:t>options</a:t>
            </a:r>
            <a:r>
              <a:rPr dirty="0" spc="160"/>
              <a:t> </a:t>
            </a:r>
            <a:r>
              <a:rPr dirty="0"/>
              <a:t>is</a:t>
            </a:r>
            <a:r>
              <a:rPr dirty="0" spc="165"/>
              <a:t> </a:t>
            </a:r>
            <a:r>
              <a:rPr dirty="0"/>
              <a:t>1</a:t>
            </a:r>
            <a:r>
              <a:rPr dirty="0" b="0" i="1">
                <a:latin typeface="Bookman Old Style"/>
                <a:cs typeface="Bookman Old Style"/>
              </a:rPr>
              <a:t>.</a:t>
            </a:r>
            <a:r>
              <a:rPr dirty="0"/>
              <a:t>5.</a:t>
            </a:r>
            <a:r>
              <a:rPr dirty="0" spc="440"/>
              <a:t> </a:t>
            </a:r>
            <a:r>
              <a:rPr dirty="0"/>
              <a:t>The</a:t>
            </a:r>
            <a:r>
              <a:rPr dirty="0" spc="160"/>
              <a:t> </a:t>
            </a:r>
            <a:r>
              <a:rPr dirty="0"/>
              <a:t>average</a:t>
            </a:r>
            <a:r>
              <a:rPr dirty="0" spc="165"/>
              <a:t> </a:t>
            </a:r>
            <a:r>
              <a:rPr dirty="0"/>
              <a:t>die</a:t>
            </a:r>
            <a:r>
              <a:rPr dirty="0" spc="160"/>
              <a:t> </a:t>
            </a:r>
            <a:r>
              <a:rPr dirty="0"/>
              <a:t>roll</a:t>
            </a:r>
            <a:r>
              <a:rPr dirty="0" spc="170"/>
              <a:t> </a:t>
            </a:r>
            <a:r>
              <a:rPr dirty="0"/>
              <a:t>is</a:t>
            </a:r>
            <a:r>
              <a:rPr dirty="0" spc="165"/>
              <a:t> </a:t>
            </a:r>
            <a:r>
              <a:rPr dirty="0" spc="-20"/>
              <a:t>3</a:t>
            </a:r>
            <a:r>
              <a:rPr dirty="0" spc="-20" b="0" i="1">
                <a:latin typeface="Bookman Old Style"/>
                <a:cs typeface="Bookman Old Style"/>
              </a:rPr>
              <a:t>.</a:t>
            </a:r>
            <a:r>
              <a:rPr dirty="0" spc="-20"/>
              <a:t>5. </a:t>
            </a:r>
            <a:r>
              <a:rPr dirty="0"/>
              <a:t>Every</a:t>
            </a:r>
            <a:r>
              <a:rPr dirty="0" spc="229"/>
              <a:t> </a:t>
            </a:r>
            <a:r>
              <a:rPr dirty="0"/>
              <a:t>die</a:t>
            </a:r>
            <a:r>
              <a:rPr dirty="0" spc="240"/>
              <a:t> </a:t>
            </a:r>
            <a:r>
              <a:rPr dirty="0"/>
              <a:t>roll</a:t>
            </a:r>
            <a:r>
              <a:rPr dirty="0" spc="240"/>
              <a:t> </a:t>
            </a:r>
            <a:r>
              <a:rPr dirty="0"/>
              <a:t>ranges</a:t>
            </a:r>
            <a:r>
              <a:rPr dirty="0" spc="245"/>
              <a:t> </a:t>
            </a:r>
            <a:r>
              <a:rPr dirty="0"/>
              <a:t>from</a:t>
            </a:r>
            <a:r>
              <a:rPr dirty="0" spc="240"/>
              <a:t> </a:t>
            </a:r>
            <a:r>
              <a:rPr dirty="0"/>
              <a:t>being</a:t>
            </a:r>
            <a:r>
              <a:rPr dirty="0" spc="235"/>
              <a:t> </a:t>
            </a:r>
            <a:r>
              <a:rPr dirty="0"/>
              <a:t>0</a:t>
            </a:r>
            <a:r>
              <a:rPr dirty="0" b="0" i="1">
                <a:latin typeface="Bookman Old Style"/>
                <a:cs typeface="Bookman Old Style"/>
              </a:rPr>
              <a:t>.</a:t>
            </a:r>
            <a:r>
              <a:rPr dirty="0"/>
              <a:t>5</a:t>
            </a:r>
            <a:r>
              <a:rPr dirty="0" spc="240"/>
              <a:t> </a:t>
            </a:r>
            <a:r>
              <a:rPr dirty="0"/>
              <a:t>to</a:t>
            </a:r>
            <a:r>
              <a:rPr dirty="0" spc="245"/>
              <a:t> </a:t>
            </a:r>
            <a:r>
              <a:rPr dirty="0"/>
              <a:t>2</a:t>
            </a:r>
            <a:r>
              <a:rPr dirty="0" b="0" i="1">
                <a:latin typeface="Bookman Old Style"/>
                <a:cs typeface="Bookman Old Style"/>
              </a:rPr>
              <a:t>.</a:t>
            </a:r>
            <a:r>
              <a:rPr dirty="0"/>
              <a:t>5</a:t>
            </a:r>
            <a:r>
              <a:rPr dirty="0" spc="235"/>
              <a:t> </a:t>
            </a:r>
            <a:r>
              <a:rPr dirty="0" spc="55"/>
              <a:t>away</a:t>
            </a:r>
            <a:r>
              <a:rPr dirty="0" spc="245"/>
              <a:t> </a:t>
            </a:r>
            <a:r>
              <a:rPr dirty="0"/>
              <a:t>from</a:t>
            </a:r>
            <a:r>
              <a:rPr dirty="0" spc="240"/>
              <a:t> </a:t>
            </a:r>
            <a:r>
              <a:rPr dirty="0"/>
              <a:t>the</a:t>
            </a:r>
            <a:r>
              <a:rPr dirty="0" spc="240"/>
              <a:t> </a:t>
            </a:r>
            <a:r>
              <a:rPr dirty="0" spc="-10"/>
              <a:t>mean, </a:t>
            </a:r>
            <a:r>
              <a:rPr dirty="0"/>
              <a:t>so</a:t>
            </a:r>
            <a:r>
              <a:rPr dirty="0" spc="110"/>
              <a:t> </a:t>
            </a:r>
            <a:r>
              <a:rPr dirty="0"/>
              <a:t>the</a:t>
            </a:r>
            <a:r>
              <a:rPr dirty="0" spc="125"/>
              <a:t> </a:t>
            </a:r>
            <a:r>
              <a:rPr dirty="0" spc="-204" b="0" i="1">
                <a:latin typeface="Bookman Old Style"/>
                <a:cs typeface="Bookman Old Style"/>
              </a:rPr>
              <a:t>average</a:t>
            </a:r>
            <a:r>
              <a:rPr dirty="0" spc="175" b="0" i="1">
                <a:latin typeface="Bookman Old Style"/>
                <a:cs typeface="Bookman Old Style"/>
              </a:rPr>
              <a:t> </a:t>
            </a:r>
            <a:r>
              <a:rPr dirty="0"/>
              <a:t>die</a:t>
            </a:r>
            <a:r>
              <a:rPr dirty="0" spc="125"/>
              <a:t> </a:t>
            </a:r>
            <a:r>
              <a:rPr dirty="0"/>
              <a:t>roll</a:t>
            </a:r>
            <a:r>
              <a:rPr dirty="0" spc="120"/>
              <a:t> </a:t>
            </a:r>
            <a:r>
              <a:rPr dirty="0"/>
              <a:t>is</a:t>
            </a:r>
            <a:r>
              <a:rPr dirty="0" spc="120"/>
              <a:t> </a:t>
            </a:r>
            <a:r>
              <a:rPr dirty="0"/>
              <a:t>1</a:t>
            </a:r>
            <a:r>
              <a:rPr dirty="0" b="0" i="1">
                <a:latin typeface="Bookman Old Style"/>
                <a:cs typeface="Bookman Old Style"/>
              </a:rPr>
              <a:t>.</a:t>
            </a:r>
            <a:r>
              <a:rPr dirty="0"/>
              <a:t>5</a:t>
            </a:r>
            <a:r>
              <a:rPr dirty="0" spc="125"/>
              <a:t> </a:t>
            </a:r>
            <a:r>
              <a:rPr dirty="0" spc="-10"/>
              <a:t>away.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8627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4.4.</a:t>
            </a:r>
            <a:r>
              <a:rPr dirty="0" sz="1200" spc="2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HEISENBERG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UNCERTAINTY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PRINCIPLE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07847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012940" algn="l"/>
              </a:tabLst>
            </a:pPr>
            <a:r>
              <a:rPr dirty="0" spc="75"/>
              <a:t>Can</a:t>
            </a:r>
            <a:r>
              <a:rPr dirty="0" spc="200"/>
              <a:t> </a:t>
            </a:r>
            <a:r>
              <a:rPr dirty="0" spc="65"/>
              <a:t>an</a:t>
            </a:r>
            <a:r>
              <a:rPr dirty="0" spc="204"/>
              <a:t> </a:t>
            </a:r>
            <a:r>
              <a:rPr dirty="0"/>
              <a:t>object’s</a:t>
            </a:r>
            <a:r>
              <a:rPr dirty="0" spc="200"/>
              <a:t> </a:t>
            </a:r>
            <a:r>
              <a:rPr dirty="0"/>
              <a:t>position</a:t>
            </a:r>
            <a:r>
              <a:rPr dirty="0" spc="204"/>
              <a:t> </a:t>
            </a:r>
            <a:r>
              <a:rPr dirty="0" spc="55"/>
              <a:t>uncertainty</a:t>
            </a:r>
            <a:r>
              <a:rPr dirty="0" spc="200"/>
              <a:t> </a:t>
            </a:r>
            <a:r>
              <a:rPr dirty="0"/>
              <a:t>ever</a:t>
            </a:r>
            <a:r>
              <a:rPr dirty="0" spc="204"/>
              <a:t> </a:t>
            </a:r>
            <a:r>
              <a:rPr dirty="0"/>
              <a:t>be</a:t>
            </a:r>
            <a:r>
              <a:rPr dirty="0" spc="200"/>
              <a:t> </a:t>
            </a:r>
            <a:r>
              <a:rPr dirty="0" spc="45"/>
              <a:t>negative?</a:t>
            </a:r>
            <a:r>
              <a:rPr dirty="0"/>
              <a:t>	</a:t>
            </a:r>
            <a:r>
              <a:rPr dirty="0" spc="-10"/>
              <a:t>Explain.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4947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4.1.</a:t>
            </a:r>
            <a:r>
              <a:rPr dirty="0" sz="1200" spc="204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ATOMIC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SPECTRA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BOHR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MODEL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105"/>
              <a:t> </a:t>
            </a:r>
            <a:r>
              <a:rPr dirty="0" spc="-30"/>
              <a:t>of</a:t>
            </a:r>
            <a:r>
              <a:rPr dirty="0" spc="120"/>
              <a:t> </a:t>
            </a:r>
            <a:r>
              <a:rPr dirty="0"/>
              <a:t>the</a:t>
            </a:r>
            <a:r>
              <a:rPr dirty="0" spc="114"/>
              <a:t> </a:t>
            </a:r>
            <a:r>
              <a:rPr dirty="0" spc="-10"/>
              <a:t>following</a:t>
            </a:r>
            <a:r>
              <a:rPr dirty="0" spc="120"/>
              <a:t> </a:t>
            </a:r>
            <a:r>
              <a:rPr dirty="0" spc="55"/>
              <a:t>are</a:t>
            </a:r>
            <a:r>
              <a:rPr dirty="0" spc="114"/>
              <a:t> </a:t>
            </a:r>
            <a:r>
              <a:rPr dirty="0"/>
              <a:t>quantized</a:t>
            </a:r>
            <a:r>
              <a:rPr dirty="0" spc="114"/>
              <a:t> </a:t>
            </a:r>
            <a:r>
              <a:rPr dirty="0"/>
              <a:t>in</a:t>
            </a:r>
            <a:r>
              <a:rPr dirty="0" spc="120"/>
              <a:t> </a:t>
            </a:r>
            <a:r>
              <a:rPr dirty="0"/>
              <a:t>the</a:t>
            </a:r>
            <a:r>
              <a:rPr dirty="0" spc="114"/>
              <a:t> </a:t>
            </a:r>
            <a:r>
              <a:rPr dirty="0"/>
              <a:t>Bohr</a:t>
            </a:r>
            <a:r>
              <a:rPr dirty="0" spc="120"/>
              <a:t> </a:t>
            </a:r>
            <a:r>
              <a:rPr dirty="0"/>
              <a:t>model?</a:t>
            </a:r>
            <a:r>
              <a:rPr dirty="0" spc="465"/>
              <a:t> </a:t>
            </a:r>
            <a:r>
              <a:rPr dirty="0" spc="-10"/>
              <a:t>(Choose </a:t>
            </a:r>
            <a:r>
              <a:rPr dirty="0" spc="75"/>
              <a:t>all</a:t>
            </a:r>
            <a:r>
              <a:rPr dirty="0" spc="150"/>
              <a:t> </a:t>
            </a:r>
            <a:r>
              <a:rPr dirty="0" spc="114"/>
              <a:t>that</a:t>
            </a:r>
            <a:r>
              <a:rPr dirty="0" spc="145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59259"/>
            <a:ext cx="6448425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radius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electron’s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orbit.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electron’s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angular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momentum.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electron’s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energy.</a:t>
            </a:r>
            <a:endParaRPr sz="2450">
              <a:latin typeface="Garamond"/>
              <a:cs typeface="Garamond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force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between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nucleus.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>
                <a:latin typeface="Garamond"/>
                <a:cs typeface="Garamond"/>
              </a:rPr>
              <a:t>All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them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8627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4.4.</a:t>
            </a:r>
            <a:r>
              <a:rPr dirty="0" sz="1200" spc="2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HEISENBERG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UNCERTAINTY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PRINCIPLE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07847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012940" algn="l"/>
              </a:tabLst>
            </a:pPr>
            <a:r>
              <a:rPr dirty="0" spc="75"/>
              <a:t>Can</a:t>
            </a:r>
            <a:r>
              <a:rPr dirty="0" spc="200"/>
              <a:t> </a:t>
            </a:r>
            <a:r>
              <a:rPr dirty="0" spc="65"/>
              <a:t>an</a:t>
            </a:r>
            <a:r>
              <a:rPr dirty="0" spc="204"/>
              <a:t> </a:t>
            </a:r>
            <a:r>
              <a:rPr dirty="0"/>
              <a:t>object’s</a:t>
            </a:r>
            <a:r>
              <a:rPr dirty="0" spc="200"/>
              <a:t> </a:t>
            </a:r>
            <a:r>
              <a:rPr dirty="0"/>
              <a:t>position</a:t>
            </a:r>
            <a:r>
              <a:rPr dirty="0" spc="204"/>
              <a:t> </a:t>
            </a:r>
            <a:r>
              <a:rPr dirty="0" spc="55"/>
              <a:t>uncertainty</a:t>
            </a:r>
            <a:r>
              <a:rPr dirty="0" spc="200"/>
              <a:t> </a:t>
            </a:r>
            <a:r>
              <a:rPr dirty="0"/>
              <a:t>ever</a:t>
            </a:r>
            <a:r>
              <a:rPr dirty="0" spc="204"/>
              <a:t> </a:t>
            </a:r>
            <a:r>
              <a:rPr dirty="0"/>
              <a:t>be</a:t>
            </a:r>
            <a:r>
              <a:rPr dirty="0" spc="200"/>
              <a:t> </a:t>
            </a:r>
            <a:r>
              <a:rPr dirty="0" spc="45"/>
              <a:t>negative?</a:t>
            </a:r>
            <a:r>
              <a:rPr dirty="0"/>
              <a:t>	</a:t>
            </a:r>
            <a:r>
              <a:rPr dirty="0" spc="-10"/>
              <a:t>Explain.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1790812"/>
            <a:ext cx="8267700" cy="192151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23495" marR="5080" indent="-11430">
              <a:lnSpc>
                <a:spcPct val="101699"/>
              </a:lnSpc>
              <a:spcBef>
                <a:spcPts val="75"/>
              </a:spcBef>
            </a:pPr>
            <a:r>
              <a:rPr dirty="0" sz="2450" spc="55" b="1">
                <a:latin typeface="Book Antiqua"/>
                <a:cs typeface="Book Antiqua"/>
              </a:rPr>
              <a:t>Solution:</a:t>
            </a:r>
            <a:r>
              <a:rPr dirty="0" sz="2450" spc="370" b="1">
                <a:latin typeface="Book Antiqua"/>
                <a:cs typeface="Book Antiqua"/>
              </a:rPr>
              <a:t>  </a:t>
            </a:r>
            <a:r>
              <a:rPr dirty="0" sz="2450">
                <a:latin typeface="Garamond"/>
                <a:cs typeface="Garamond"/>
              </a:rPr>
              <a:t>No.</a:t>
            </a:r>
            <a:r>
              <a:rPr dirty="0" sz="2450" spc="40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Uncertainty</a:t>
            </a:r>
            <a:r>
              <a:rPr dirty="0" sz="2450">
                <a:latin typeface="Garamond"/>
                <a:cs typeface="Garamond"/>
              </a:rPr>
              <a:t> is (roughly </a:t>
            </a:r>
            <a:r>
              <a:rPr dirty="0" sz="2450" spc="50">
                <a:latin typeface="Garamond"/>
                <a:cs typeface="Garamond"/>
              </a:rPr>
              <a:t>speaking)</a:t>
            </a:r>
            <a:r>
              <a:rPr dirty="0" sz="245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>
                <a:latin typeface="Garamond"/>
                <a:cs typeface="Garamond"/>
              </a:rPr>
              <a:t> average </a:t>
            </a:r>
            <a:r>
              <a:rPr dirty="0" sz="2450" spc="-20">
                <a:latin typeface="Garamond"/>
                <a:cs typeface="Garamond"/>
              </a:rPr>
              <a:t>dis- </a:t>
            </a:r>
            <a:r>
              <a:rPr dirty="0" sz="2450" spc="50">
                <a:latin typeface="Garamond"/>
                <a:cs typeface="Garamond"/>
              </a:rPr>
              <a:t>tance</a:t>
            </a:r>
            <a:r>
              <a:rPr dirty="0" sz="2450" spc="3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from</a:t>
            </a:r>
            <a:r>
              <a:rPr dirty="0" sz="2450" spc="3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mean.</a:t>
            </a:r>
            <a:r>
              <a:rPr dirty="0" sz="2450" spc="175">
                <a:latin typeface="Garamond"/>
                <a:cs typeface="Garamond"/>
              </a:rPr>
              <a:t>  </a:t>
            </a:r>
            <a:r>
              <a:rPr dirty="0" sz="2450">
                <a:latin typeface="Garamond"/>
                <a:cs typeface="Garamond"/>
              </a:rPr>
              <a:t>Some</a:t>
            </a:r>
            <a:r>
              <a:rPr dirty="0" sz="2450" spc="3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measurements</a:t>
            </a:r>
            <a:r>
              <a:rPr dirty="0" sz="2450" spc="35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3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above</a:t>
            </a:r>
            <a:r>
              <a:rPr dirty="0" sz="2450" spc="3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5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mean,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some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below,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each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positive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 spc="-175" b="0" i="1">
                <a:latin typeface="Bookman Old Style"/>
                <a:cs typeface="Bookman Old Style"/>
              </a:rPr>
              <a:t>distance</a:t>
            </a:r>
            <a:r>
              <a:rPr dirty="0" sz="2450" spc="160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Garamond"/>
                <a:cs typeface="Garamond"/>
              </a:rPr>
              <a:t>from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mean. </a:t>
            </a:r>
            <a:r>
              <a:rPr dirty="0" sz="2450" spc="50">
                <a:latin typeface="Garamond"/>
                <a:cs typeface="Garamond"/>
              </a:rPr>
              <a:t>This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reflected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fact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these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distances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squared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the </a:t>
            </a:r>
            <a:r>
              <a:rPr dirty="0" sz="2450">
                <a:latin typeface="Garamond"/>
                <a:cs typeface="Garamond"/>
              </a:rPr>
              <a:t>formula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standard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deviation.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8627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4.4.</a:t>
            </a:r>
            <a:r>
              <a:rPr dirty="0" sz="1200" spc="2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HEISENBERG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UNCERTAINTY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PRINCIPLE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2305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25400" marR="17780">
              <a:lnSpc>
                <a:spcPct val="101699"/>
              </a:lnSpc>
              <a:spcBef>
                <a:spcPts val="75"/>
              </a:spcBef>
              <a:tabLst>
                <a:tab pos="369570" algn="l"/>
                <a:tab pos="687070" algn="l"/>
                <a:tab pos="1800225" algn="l"/>
                <a:tab pos="2184400" algn="l"/>
                <a:tab pos="4172585" algn="l"/>
                <a:tab pos="4960620" algn="l"/>
                <a:tab pos="5857875" algn="l"/>
                <a:tab pos="6281420" algn="l"/>
                <a:tab pos="6971030" algn="l"/>
              </a:tabLst>
            </a:pPr>
            <a:r>
              <a:rPr dirty="0" spc="-25"/>
              <a:t>Is</a:t>
            </a:r>
            <a:r>
              <a:rPr dirty="0"/>
              <a:t>	</a:t>
            </a:r>
            <a:r>
              <a:rPr dirty="0" spc="80"/>
              <a:t>it</a:t>
            </a:r>
            <a:r>
              <a:rPr dirty="0"/>
              <a:t>	</a:t>
            </a:r>
            <a:r>
              <a:rPr dirty="0" spc="-10"/>
              <a:t>possible</a:t>
            </a:r>
            <a:r>
              <a:rPr dirty="0"/>
              <a:t>	</a:t>
            </a:r>
            <a:r>
              <a:rPr dirty="0" spc="-25"/>
              <a:t>to</a:t>
            </a:r>
            <a:r>
              <a:rPr dirty="0"/>
              <a:t>	</a:t>
            </a:r>
            <a:r>
              <a:rPr dirty="0" spc="-10"/>
              <a:t>simultaneously</a:t>
            </a:r>
            <a:r>
              <a:rPr dirty="0"/>
              <a:t>	</a:t>
            </a:r>
            <a:r>
              <a:rPr dirty="0" spc="-20"/>
              <a:t>know</a:t>
            </a:r>
            <a:r>
              <a:rPr dirty="0"/>
              <a:t>	</a:t>
            </a:r>
            <a:r>
              <a:rPr dirty="0" spc="50" b="0" i="1">
                <a:latin typeface="Bookman Old Style"/>
                <a:cs typeface="Bookman Old Style"/>
              </a:rPr>
              <a:t>x</a:t>
            </a:r>
            <a:r>
              <a:rPr dirty="0" spc="265" b="0" i="1">
                <a:latin typeface="Bookman Old Style"/>
                <a:cs typeface="Bookman Old Style"/>
              </a:rPr>
              <a:t> </a:t>
            </a:r>
            <a:r>
              <a:rPr dirty="0" spc="30"/>
              <a:t>and</a:t>
            </a:r>
            <a:r>
              <a:rPr dirty="0"/>
              <a:t>	</a:t>
            </a:r>
            <a:r>
              <a:rPr dirty="0" spc="-285" b="0" i="1">
                <a:latin typeface="Bookman Old Style"/>
                <a:cs typeface="Bookman Old Style"/>
              </a:rPr>
              <a:t>p</a:t>
            </a:r>
            <a:r>
              <a:rPr dirty="0" baseline="-9485" sz="3075" spc="-427" b="0" i="1">
                <a:latin typeface="Bookman Old Style"/>
                <a:cs typeface="Bookman Old Style"/>
              </a:rPr>
              <a:t>y</a:t>
            </a:r>
            <a:r>
              <a:rPr dirty="0" baseline="-9485" sz="3075" b="0" i="1">
                <a:latin typeface="Bookman Old Style"/>
                <a:cs typeface="Bookman Old Style"/>
              </a:rPr>
              <a:t>	</a:t>
            </a:r>
            <a:r>
              <a:rPr dirty="0" sz="2450" spc="30"/>
              <a:t>with</a:t>
            </a:r>
            <a:r>
              <a:rPr dirty="0" sz="2450"/>
              <a:t>	</a:t>
            </a:r>
            <a:r>
              <a:rPr dirty="0" sz="2450" spc="70"/>
              <a:t>arbitrarily </a:t>
            </a:r>
            <a:r>
              <a:rPr dirty="0" sz="2450"/>
              <a:t>high</a:t>
            </a:r>
            <a:r>
              <a:rPr dirty="0" sz="2450" spc="210"/>
              <a:t> </a:t>
            </a:r>
            <a:r>
              <a:rPr dirty="0" sz="2450" spc="-10"/>
              <a:t>precision?</a:t>
            </a:r>
            <a:endParaRPr sz="2450">
              <a:latin typeface="Bookman Old Style"/>
              <a:cs typeface="Bookman Old Style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8627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4.4.</a:t>
            </a:r>
            <a:r>
              <a:rPr dirty="0" sz="1200" spc="2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HEISENBERG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UNCERTAINTY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PRINCIPLE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25400" marR="17780">
              <a:lnSpc>
                <a:spcPct val="101699"/>
              </a:lnSpc>
              <a:spcBef>
                <a:spcPts val="75"/>
              </a:spcBef>
              <a:tabLst>
                <a:tab pos="369570" algn="l"/>
                <a:tab pos="687070" algn="l"/>
                <a:tab pos="1800225" algn="l"/>
                <a:tab pos="2184400" algn="l"/>
                <a:tab pos="4172585" algn="l"/>
                <a:tab pos="4960620" algn="l"/>
                <a:tab pos="5857875" algn="l"/>
                <a:tab pos="6281420" algn="l"/>
                <a:tab pos="6971030" algn="l"/>
              </a:tabLst>
            </a:pPr>
            <a:r>
              <a:rPr dirty="0" spc="-25"/>
              <a:t>Is</a:t>
            </a:r>
            <a:r>
              <a:rPr dirty="0"/>
              <a:t>	</a:t>
            </a:r>
            <a:r>
              <a:rPr dirty="0" spc="80"/>
              <a:t>it</a:t>
            </a:r>
            <a:r>
              <a:rPr dirty="0"/>
              <a:t>	</a:t>
            </a:r>
            <a:r>
              <a:rPr dirty="0" spc="-10"/>
              <a:t>possible</a:t>
            </a:r>
            <a:r>
              <a:rPr dirty="0"/>
              <a:t>	</a:t>
            </a:r>
            <a:r>
              <a:rPr dirty="0" spc="-25"/>
              <a:t>to</a:t>
            </a:r>
            <a:r>
              <a:rPr dirty="0"/>
              <a:t>	</a:t>
            </a:r>
            <a:r>
              <a:rPr dirty="0" spc="-10"/>
              <a:t>simultaneously</a:t>
            </a:r>
            <a:r>
              <a:rPr dirty="0"/>
              <a:t>	</a:t>
            </a:r>
            <a:r>
              <a:rPr dirty="0" spc="-20"/>
              <a:t>know</a:t>
            </a:r>
            <a:r>
              <a:rPr dirty="0"/>
              <a:t>	</a:t>
            </a:r>
            <a:r>
              <a:rPr dirty="0" spc="50" b="0" i="1">
                <a:latin typeface="Bookman Old Style"/>
                <a:cs typeface="Bookman Old Style"/>
              </a:rPr>
              <a:t>x</a:t>
            </a:r>
            <a:r>
              <a:rPr dirty="0" spc="265" b="0" i="1">
                <a:latin typeface="Bookman Old Style"/>
                <a:cs typeface="Bookman Old Style"/>
              </a:rPr>
              <a:t> </a:t>
            </a:r>
            <a:r>
              <a:rPr dirty="0" spc="30"/>
              <a:t>and</a:t>
            </a:r>
            <a:r>
              <a:rPr dirty="0"/>
              <a:t>	</a:t>
            </a:r>
            <a:r>
              <a:rPr dirty="0" spc="-285" b="0" i="1">
                <a:latin typeface="Bookman Old Style"/>
                <a:cs typeface="Bookman Old Style"/>
              </a:rPr>
              <a:t>p</a:t>
            </a:r>
            <a:r>
              <a:rPr dirty="0" baseline="-9485" sz="3075" spc="-427" b="0" i="1">
                <a:latin typeface="Bookman Old Style"/>
                <a:cs typeface="Bookman Old Style"/>
              </a:rPr>
              <a:t>y</a:t>
            </a:r>
            <a:r>
              <a:rPr dirty="0" baseline="-9485" sz="3075" b="0" i="1">
                <a:latin typeface="Bookman Old Style"/>
                <a:cs typeface="Bookman Old Style"/>
              </a:rPr>
              <a:t>	</a:t>
            </a:r>
            <a:r>
              <a:rPr dirty="0" sz="2450" spc="30"/>
              <a:t>with</a:t>
            </a:r>
            <a:r>
              <a:rPr dirty="0" sz="2450"/>
              <a:t>	</a:t>
            </a:r>
            <a:r>
              <a:rPr dirty="0" sz="2450" spc="70"/>
              <a:t>arbitrarily </a:t>
            </a:r>
            <a:r>
              <a:rPr dirty="0" sz="2450"/>
              <a:t>high</a:t>
            </a:r>
            <a:r>
              <a:rPr dirty="0" sz="2450" spc="210"/>
              <a:t> </a:t>
            </a:r>
            <a:r>
              <a:rPr dirty="0" sz="2450" spc="-10"/>
              <a:t>precision?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170390"/>
            <a:ext cx="837692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>
                <a:latin typeface="Garamond"/>
                <a:cs typeface="Garamond"/>
              </a:rPr>
              <a:t>Yes;</a:t>
            </a:r>
            <a:r>
              <a:rPr dirty="0" sz="2450" spc="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there</a:t>
            </a:r>
            <a:r>
              <a:rPr dirty="0" sz="2450" spc="-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-40">
                <a:latin typeface="Garamond"/>
                <a:cs typeface="Garamond"/>
              </a:rPr>
              <a:t> </a:t>
            </a:r>
            <a:r>
              <a:rPr dirty="0" sz="2450" spc="-70">
                <a:latin typeface="Garamond"/>
                <a:cs typeface="Garamond"/>
              </a:rPr>
              <a:t>no</a:t>
            </a:r>
            <a:r>
              <a:rPr dirty="0" sz="2450" spc="-3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uncertainty</a:t>
            </a:r>
            <a:r>
              <a:rPr dirty="0" sz="2450" spc="-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relationship</a:t>
            </a:r>
            <a:r>
              <a:rPr dirty="0" sz="2450" spc="-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between</a:t>
            </a:r>
            <a:r>
              <a:rPr dirty="0" sz="2450" spc="-3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them.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8627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4.4.</a:t>
            </a:r>
            <a:r>
              <a:rPr dirty="0" sz="1200" spc="2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HEISENBERG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UNCERTAINTY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PRINCIPLE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754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In</a:t>
            </a:r>
            <a:r>
              <a:rPr dirty="0" spc="340"/>
              <a:t> </a:t>
            </a:r>
            <a:r>
              <a:rPr dirty="0"/>
              <a:t>the</a:t>
            </a:r>
            <a:r>
              <a:rPr dirty="0" spc="335"/>
              <a:t> </a:t>
            </a:r>
            <a:r>
              <a:rPr dirty="0" spc="65"/>
              <a:t>limit</a:t>
            </a:r>
            <a:r>
              <a:rPr dirty="0" spc="340"/>
              <a:t> </a:t>
            </a:r>
            <a:r>
              <a:rPr dirty="0"/>
              <a:t>in</a:t>
            </a:r>
            <a:r>
              <a:rPr dirty="0" spc="345"/>
              <a:t> </a:t>
            </a:r>
            <a:r>
              <a:rPr dirty="0"/>
              <a:t>which</a:t>
            </a:r>
            <a:r>
              <a:rPr dirty="0" spc="335"/>
              <a:t> </a:t>
            </a:r>
            <a:r>
              <a:rPr dirty="0" spc="130"/>
              <a:t>a</a:t>
            </a:r>
            <a:r>
              <a:rPr dirty="0" spc="345"/>
              <a:t> </a:t>
            </a:r>
            <a:r>
              <a:rPr dirty="0"/>
              <a:t>measurement</a:t>
            </a:r>
            <a:r>
              <a:rPr dirty="0" spc="340"/>
              <a:t> </a:t>
            </a:r>
            <a:r>
              <a:rPr dirty="0"/>
              <a:t>of</a:t>
            </a:r>
            <a:r>
              <a:rPr dirty="0" spc="340"/>
              <a:t> </a:t>
            </a:r>
            <a:r>
              <a:rPr dirty="0" spc="130"/>
              <a:t>a</a:t>
            </a:r>
            <a:r>
              <a:rPr dirty="0" spc="340"/>
              <a:t> </a:t>
            </a:r>
            <a:r>
              <a:rPr dirty="0" spc="50"/>
              <a:t>particle’s</a:t>
            </a:r>
            <a:r>
              <a:rPr dirty="0" spc="340"/>
              <a:t> </a:t>
            </a:r>
            <a:r>
              <a:rPr dirty="0"/>
              <a:t>position</a:t>
            </a:r>
            <a:r>
              <a:rPr dirty="0" spc="335"/>
              <a:t> </a:t>
            </a:r>
            <a:r>
              <a:rPr dirty="0" spc="-25"/>
              <a:t>ap- </a:t>
            </a:r>
            <a:r>
              <a:rPr dirty="0"/>
              <a:t>proaches</a:t>
            </a:r>
            <a:r>
              <a:rPr dirty="0" spc="175"/>
              <a:t> </a:t>
            </a:r>
            <a:r>
              <a:rPr dirty="0"/>
              <a:t>zero</a:t>
            </a:r>
            <a:r>
              <a:rPr dirty="0" spc="190"/>
              <a:t> </a:t>
            </a:r>
            <a:r>
              <a:rPr dirty="0"/>
              <a:t>uncertainty,</a:t>
            </a:r>
            <a:r>
              <a:rPr dirty="0" spc="190"/>
              <a:t> </a:t>
            </a:r>
            <a:r>
              <a:rPr dirty="0" spc="80"/>
              <a:t>what</a:t>
            </a:r>
            <a:r>
              <a:rPr dirty="0" spc="195"/>
              <a:t> </a:t>
            </a:r>
            <a:r>
              <a:rPr dirty="0"/>
              <a:t>happens</a:t>
            </a:r>
            <a:r>
              <a:rPr dirty="0" spc="195"/>
              <a:t> </a:t>
            </a:r>
            <a:r>
              <a:rPr dirty="0"/>
              <a:t>to</a:t>
            </a:r>
            <a:r>
              <a:rPr dirty="0" spc="185"/>
              <a:t> </a:t>
            </a:r>
            <a:r>
              <a:rPr dirty="0"/>
              <a:t>our</a:t>
            </a:r>
            <a:r>
              <a:rPr dirty="0" spc="190"/>
              <a:t> </a:t>
            </a:r>
            <a:r>
              <a:rPr dirty="0"/>
              <a:t>knowledge</a:t>
            </a:r>
            <a:r>
              <a:rPr dirty="0" spc="185"/>
              <a:t> </a:t>
            </a:r>
            <a:r>
              <a:rPr dirty="0"/>
              <a:t>of</a:t>
            </a:r>
            <a:r>
              <a:rPr dirty="0" spc="195"/>
              <a:t> </a:t>
            </a:r>
            <a:r>
              <a:rPr dirty="0" spc="-25"/>
              <a:t>the </a:t>
            </a:r>
            <a:r>
              <a:rPr dirty="0" spc="50"/>
              <a:t>particle’s</a:t>
            </a:r>
            <a:r>
              <a:rPr dirty="0" spc="170"/>
              <a:t> </a:t>
            </a:r>
            <a:r>
              <a:rPr dirty="0" spc="-145" b="0" i="1">
                <a:latin typeface="Bookman Old Style"/>
                <a:cs typeface="Bookman Old Style"/>
              </a:rPr>
              <a:t>velocity</a:t>
            </a:r>
            <a:r>
              <a:rPr dirty="0" spc="-515" b="0" i="1">
                <a:latin typeface="Bookman Old Style"/>
                <a:cs typeface="Bookman Old Style"/>
              </a:rPr>
              <a:t> </a:t>
            </a:r>
            <a:r>
              <a:rPr dirty="0" spc="175"/>
              <a:t>?</a:t>
            </a:r>
            <a:r>
              <a:rPr dirty="0" spc="440"/>
              <a:t> </a:t>
            </a:r>
            <a:r>
              <a:rPr dirty="0"/>
              <a:t>(Choose</a:t>
            </a:r>
            <a:r>
              <a:rPr dirty="0" spc="17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549968"/>
            <a:ext cx="8256270" cy="445198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8227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Garamond"/>
                <a:cs typeface="Garamond"/>
              </a:rPr>
              <a:t>As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225">
                <a:latin typeface="Garamond"/>
                <a:cs typeface="Garamond"/>
              </a:rPr>
              <a:t>∆</a:t>
            </a:r>
            <a:r>
              <a:rPr dirty="0" sz="2450" spc="225" b="0" i="1">
                <a:latin typeface="Bookman Old Style"/>
                <a:cs typeface="Bookman Old Style"/>
              </a:rPr>
              <a:t>x</a:t>
            </a:r>
            <a:r>
              <a:rPr dirty="0" sz="2450" spc="90" b="0" i="1">
                <a:latin typeface="Bookman Old Style"/>
                <a:cs typeface="Bookman Old Style"/>
              </a:rPr>
              <a:t> </a:t>
            </a:r>
            <a:r>
              <a:rPr dirty="0" sz="2450" spc="409">
                <a:latin typeface="Cambria"/>
                <a:cs typeface="Cambria"/>
              </a:rPr>
              <a:t>→</a:t>
            </a:r>
            <a:r>
              <a:rPr dirty="0" sz="2450" spc="290">
                <a:latin typeface="Cambria"/>
                <a:cs typeface="Cambria"/>
              </a:rPr>
              <a:t> </a:t>
            </a:r>
            <a:r>
              <a:rPr dirty="0" sz="2450">
                <a:latin typeface="Garamond"/>
                <a:cs typeface="Garamond"/>
              </a:rPr>
              <a:t>0,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causes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125">
                <a:latin typeface="Garamond"/>
                <a:cs typeface="Garamond"/>
              </a:rPr>
              <a:t>∆</a:t>
            </a:r>
            <a:r>
              <a:rPr dirty="0" sz="2450" spc="125" b="0" i="1">
                <a:latin typeface="Bookman Old Style"/>
                <a:cs typeface="Bookman Old Style"/>
              </a:rPr>
              <a:t>v</a:t>
            </a:r>
            <a:r>
              <a:rPr dirty="0" sz="2450" spc="215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approach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infinity.  </a:t>
            </a:r>
            <a:r>
              <a:rPr dirty="0" sz="2450" spc="50">
                <a:latin typeface="Garamond"/>
                <a:cs typeface="Garamond"/>
              </a:rPr>
              <a:t>This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means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-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we</a:t>
            </a:r>
            <a:r>
              <a:rPr dirty="0" sz="2450" spc="-1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may</a:t>
            </a:r>
            <a:r>
              <a:rPr dirty="0" sz="2450" spc="-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sometimes</a:t>
            </a:r>
            <a:r>
              <a:rPr dirty="0" sz="2450" spc="-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-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-1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say</a:t>
            </a:r>
            <a:r>
              <a:rPr dirty="0" sz="2450" spc="-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“This</a:t>
            </a:r>
            <a:r>
              <a:rPr dirty="0" sz="2450" spc="-1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particle</a:t>
            </a:r>
            <a:r>
              <a:rPr dirty="0" sz="2450" spc="-15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may</a:t>
            </a:r>
            <a:r>
              <a:rPr dirty="0" sz="2450" spc="-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-1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going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faster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speed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of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light.”</a:t>
            </a:r>
            <a:r>
              <a:rPr dirty="0" sz="2450" spc="4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(If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 spc="-30">
                <a:latin typeface="Garamond"/>
                <a:cs typeface="Garamond"/>
              </a:rPr>
              <a:t>choose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this,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explain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why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 spc="50">
                <a:latin typeface="Garamond"/>
                <a:cs typeface="Garamond"/>
              </a:rPr>
              <a:t>this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allowed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by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relativity.)</a:t>
            </a:r>
            <a:endParaRPr sz="2450">
              <a:latin typeface="Garamond"/>
              <a:cs typeface="Garamond"/>
            </a:endParaRPr>
          </a:p>
          <a:p>
            <a:pPr algn="just"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Garamond"/>
                <a:cs typeface="Garamond"/>
              </a:rPr>
              <a:t>Because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v</a:t>
            </a:r>
            <a:r>
              <a:rPr dirty="0" sz="2450" spc="220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Garamond"/>
                <a:cs typeface="Garamond"/>
              </a:rPr>
              <a:t>must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always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between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 spc="204">
                <a:latin typeface="Cambria"/>
                <a:cs typeface="Cambria"/>
              </a:rPr>
              <a:t>−</a:t>
            </a:r>
            <a:r>
              <a:rPr dirty="0" sz="2450" spc="204" b="0" i="1">
                <a:latin typeface="Bookman Old Style"/>
                <a:cs typeface="Bookman Old Style"/>
              </a:rPr>
              <a:t>c</a:t>
            </a:r>
            <a:r>
              <a:rPr dirty="0" sz="2450" spc="120" b="0" i="1">
                <a:latin typeface="Bookman Old Style"/>
                <a:cs typeface="Bookman Old Style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c</a:t>
            </a:r>
            <a:r>
              <a:rPr dirty="0" sz="2450">
                <a:latin typeface="Garamond"/>
                <a:cs typeface="Garamond"/>
              </a:rPr>
              <a:t>,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uncertainty</a:t>
            </a:r>
            <a:endParaRPr sz="2450">
              <a:latin typeface="Garamond"/>
              <a:cs typeface="Garamond"/>
            </a:endParaRPr>
          </a:p>
          <a:p>
            <a:pPr algn="just" marL="383540" marR="5715">
              <a:lnSpc>
                <a:spcPts val="2990"/>
              </a:lnSpc>
              <a:spcBef>
                <a:spcPts val="110"/>
              </a:spcBef>
            </a:pPr>
            <a:r>
              <a:rPr dirty="0" sz="2450" spc="120">
                <a:latin typeface="Garamond"/>
                <a:cs typeface="Garamond"/>
              </a:rPr>
              <a:t>∆</a:t>
            </a:r>
            <a:r>
              <a:rPr dirty="0" sz="2450" spc="120" b="0" i="1">
                <a:latin typeface="Bookman Old Style"/>
                <a:cs typeface="Bookman Old Style"/>
              </a:rPr>
              <a:t>v</a:t>
            </a:r>
            <a:r>
              <a:rPr dirty="0" sz="2450" spc="200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Garamond"/>
                <a:cs typeface="Garamond"/>
              </a:rPr>
              <a:t>can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approach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c</a:t>
            </a:r>
            <a:r>
              <a:rPr dirty="0" sz="2450" spc="105" b="0" i="1">
                <a:latin typeface="Bookman Old Style"/>
                <a:cs typeface="Bookman Old Style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most.</a:t>
            </a:r>
            <a:r>
              <a:rPr dirty="0" sz="2450" spc="55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This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puts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fundamental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limits </a:t>
            </a:r>
            <a:r>
              <a:rPr dirty="0" sz="2450">
                <a:latin typeface="Garamond"/>
                <a:cs typeface="Garamond"/>
              </a:rPr>
              <a:t>on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accuracy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can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measure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position.</a:t>
            </a:r>
            <a:endParaRPr sz="2450">
              <a:latin typeface="Garamond"/>
              <a:cs typeface="Garamond"/>
            </a:endParaRPr>
          </a:p>
          <a:p>
            <a:pPr algn="just" marL="382270" indent="-361950">
              <a:lnSpc>
                <a:spcPct val="100000"/>
              </a:lnSpc>
              <a:spcBef>
                <a:spcPts val="935"/>
              </a:spcBef>
              <a:buAutoNum type="alphaUcPeriod" startAt="3"/>
              <a:tabLst>
                <a:tab pos="382270" algn="l"/>
              </a:tabLst>
            </a:pPr>
            <a:r>
              <a:rPr dirty="0" sz="2450">
                <a:latin typeface="Garamond"/>
                <a:cs typeface="Garamond"/>
              </a:rPr>
              <a:t>Because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v</a:t>
            </a:r>
            <a:r>
              <a:rPr dirty="0" sz="2450" spc="225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Garamond"/>
                <a:cs typeface="Garamond"/>
              </a:rPr>
              <a:t>must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always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between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 spc="204">
                <a:latin typeface="Cambria"/>
                <a:cs typeface="Cambria"/>
              </a:rPr>
              <a:t>−</a:t>
            </a:r>
            <a:r>
              <a:rPr dirty="0" sz="2450" spc="204" b="0" i="1">
                <a:latin typeface="Bookman Old Style"/>
                <a:cs typeface="Bookman Old Style"/>
              </a:rPr>
              <a:t>c</a:t>
            </a:r>
            <a:r>
              <a:rPr dirty="0" sz="2450" spc="120" b="0" i="1">
                <a:latin typeface="Bookman Old Style"/>
                <a:cs typeface="Bookman Old Style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c</a:t>
            </a:r>
            <a:r>
              <a:rPr dirty="0" sz="2450">
                <a:latin typeface="Garamond"/>
                <a:cs typeface="Garamond"/>
              </a:rPr>
              <a:t>,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uncertainty</a:t>
            </a:r>
            <a:endParaRPr sz="2450">
              <a:latin typeface="Garamond"/>
              <a:cs typeface="Garamond"/>
            </a:endParaRPr>
          </a:p>
          <a:p>
            <a:pPr algn="just" marL="383540" marR="5080">
              <a:lnSpc>
                <a:spcPts val="2990"/>
              </a:lnSpc>
              <a:spcBef>
                <a:spcPts val="100"/>
              </a:spcBef>
            </a:pPr>
            <a:r>
              <a:rPr dirty="0" sz="2450" spc="120">
                <a:latin typeface="Garamond"/>
                <a:cs typeface="Garamond"/>
              </a:rPr>
              <a:t>∆</a:t>
            </a:r>
            <a:r>
              <a:rPr dirty="0" sz="2450" spc="120" b="0" i="1">
                <a:latin typeface="Bookman Old Style"/>
                <a:cs typeface="Bookman Old Style"/>
              </a:rPr>
              <a:t>v</a:t>
            </a:r>
            <a:r>
              <a:rPr dirty="0" sz="2450" spc="265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Garamond"/>
                <a:cs typeface="Garamond"/>
              </a:rPr>
              <a:t>can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approach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c</a:t>
            </a:r>
            <a:r>
              <a:rPr dirty="0" sz="2450" spc="175" b="0" i="1">
                <a:latin typeface="Bookman Old Style"/>
                <a:cs typeface="Bookman Old Style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most.</a:t>
            </a:r>
            <a:r>
              <a:rPr dirty="0" sz="2450" spc="125">
                <a:latin typeface="Garamond"/>
                <a:cs typeface="Garamond"/>
              </a:rPr>
              <a:t>  </a:t>
            </a:r>
            <a:r>
              <a:rPr dirty="0" sz="2450" spc="110">
                <a:latin typeface="Garamond"/>
                <a:cs typeface="Garamond"/>
              </a:rPr>
              <a:t>But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this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does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not</a:t>
            </a:r>
            <a:r>
              <a:rPr dirty="0" sz="2450" spc="409" b="0" i="1">
                <a:latin typeface="Bookman Old Style"/>
                <a:cs typeface="Bookman Old Style"/>
              </a:rPr>
              <a:t> </a:t>
            </a:r>
            <a:r>
              <a:rPr dirty="0" sz="2450" spc="65">
                <a:latin typeface="Garamond"/>
                <a:cs typeface="Garamond"/>
              </a:rPr>
              <a:t>limit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the </a:t>
            </a:r>
            <a:r>
              <a:rPr dirty="0" sz="2450" spc="60">
                <a:latin typeface="Garamond"/>
                <a:cs typeface="Garamond"/>
              </a:rPr>
              <a:t>accuracy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we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can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measure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position.</a:t>
            </a:r>
            <a:r>
              <a:rPr dirty="0" sz="2450" spc="80">
                <a:latin typeface="Garamond"/>
                <a:cs typeface="Garamond"/>
              </a:rPr>
              <a:t>  </a:t>
            </a:r>
            <a:r>
              <a:rPr dirty="0" sz="2450">
                <a:latin typeface="Garamond"/>
                <a:cs typeface="Garamond"/>
              </a:rPr>
              <a:t>(If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choose </a:t>
            </a:r>
            <a:r>
              <a:rPr dirty="0" sz="2450" spc="55">
                <a:latin typeface="Garamond"/>
                <a:cs typeface="Garamond"/>
              </a:rPr>
              <a:t>this,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explain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why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does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not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violate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uncertainty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principle.)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7758" y="878291"/>
            <a:ext cx="8266430" cy="38417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3495">
              <a:lnSpc>
                <a:spcPct val="100000"/>
              </a:lnSpc>
              <a:spcBef>
                <a:spcPts val="95"/>
              </a:spcBef>
              <a:tabLst>
                <a:tab pos="449643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4.4.</a:t>
            </a:r>
            <a:r>
              <a:rPr dirty="0" sz="1200" spc="26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HEISENBERG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UNCERTAINTY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PRINCIPLE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200">
              <a:latin typeface="Times New Roman"/>
              <a:cs typeface="Times New Roman"/>
            </a:endParaRPr>
          </a:p>
          <a:p>
            <a:pPr marL="23495" marR="5715">
              <a:lnSpc>
                <a:spcPct val="106700"/>
              </a:lnSpc>
            </a:pPr>
            <a:r>
              <a:rPr dirty="0" sz="1400" spc="55">
                <a:latin typeface="Times New Roman"/>
                <a:cs typeface="Times New Roman"/>
              </a:rPr>
              <a:t>In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limit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in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which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measurement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of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particle’s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position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approaches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zero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uncertainty,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what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happens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to </a:t>
            </a:r>
            <a:r>
              <a:rPr dirty="0" sz="1400">
                <a:latin typeface="Times New Roman"/>
                <a:cs typeface="Times New Roman"/>
              </a:rPr>
              <a:t>our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knowledge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particle’s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-75" b="0" i="1">
                <a:latin typeface="Bookman Old Style"/>
                <a:cs typeface="Bookman Old Style"/>
              </a:rPr>
              <a:t>velocity</a:t>
            </a:r>
            <a:r>
              <a:rPr dirty="0" sz="1400" spc="-260" b="0" i="1">
                <a:latin typeface="Bookman Old Style"/>
                <a:cs typeface="Bookman Old Style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?</a:t>
            </a:r>
            <a:r>
              <a:rPr dirty="0" sz="1400" spc="43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(Choose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one.)</a:t>
            </a:r>
            <a:endParaRPr sz="1400">
              <a:latin typeface="Times New Roman"/>
              <a:cs typeface="Times New Roman"/>
            </a:endParaRPr>
          </a:p>
          <a:p>
            <a:pPr algn="just" marL="394970" marR="5715" indent="-257810">
              <a:lnSpc>
                <a:spcPct val="106700"/>
              </a:lnSpc>
              <a:spcBef>
                <a:spcPts val="1595"/>
              </a:spcBef>
              <a:buAutoNum type="alphaUcPeriod"/>
              <a:tabLst>
                <a:tab pos="394970" algn="l"/>
              </a:tabLst>
            </a:pP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170">
                <a:latin typeface="Times New Roman"/>
                <a:cs typeface="Times New Roman"/>
              </a:rPr>
              <a:t>∆</a:t>
            </a:r>
            <a:r>
              <a:rPr dirty="0" sz="1400" spc="170" b="0" i="1">
                <a:latin typeface="Bookman Old Style"/>
                <a:cs typeface="Bookman Old Style"/>
              </a:rPr>
              <a:t>x</a:t>
            </a:r>
            <a:r>
              <a:rPr dirty="0" sz="1400" spc="185" b="0" i="1">
                <a:latin typeface="Bookman Old Style"/>
                <a:cs typeface="Bookman Old Style"/>
              </a:rPr>
              <a:t> </a:t>
            </a:r>
            <a:r>
              <a:rPr dirty="0" sz="1400" spc="245">
                <a:latin typeface="Cambria"/>
                <a:cs typeface="Cambria"/>
              </a:rPr>
              <a:t>→</a:t>
            </a:r>
            <a:r>
              <a:rPr dirty="0" sz="1400" spc="295">
                <a:latin typeface="Cambria"/>
                <a:cs typeface="Cambria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0,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causes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110">
                <a:latin typeface="Times New Roman"/>
                <a:cs typeface="Times New Roman"/>
              </a:rPr>
              <a:t>∆</a:t>
            </a:r>
            <a:r>
              <a:rPr dirty="0" sz="1400" spc="110" b="0" i="1">
                <a:latin typeface="Bookman Old Style"/>
                <a:cs typeface="Bookman Old Style"/>
              </a:rPr>
              <a:t>v</a:t>
            </a:r>
            <a:r>
              <a:rPr dirty="0" sz="1400" spc="250" b="0" i="1">
                <a:latin typeface="Bookman Old Style"/>
                <a:cs typeface="Bookman Old Style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approach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infinity.</a:t>
            </a:r>
            <a:r>
              <a:rPr dirty="0" sz="1400" spc="140">
                <a:latin typeface="Times New Roman"/>
                <a:cs typeface="Times New Roman"/>
              </a:rPr>
              <a:t>  </a:t>
            </a:r>
            <a:r>
              <a:rPr dirty="0" sz="1400" spc="55">
                <a:latin typeface="Times New Roman"/>
                <a:cs typeface="Times New Roman"/>
              </a:rPr>
              <a:t>This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means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we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may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sometimes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say </a:t>
            </a:r>
            <a:r>
              <a:rPr dirty="0" sz="1400" spc="60">
                <a:latin typeface="Times New Roman"/>
                <a:cs typeface="Times New Roman"/>
              </a:rPr>
              <a:t>“This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particle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may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be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going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faster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speed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light.”</a:t>
            </a:r>
            <a:r>
              <a:rPr dirty="0" sz="1400" spc="10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(If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choose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this,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explain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why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this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is </a:t>
            </a:r>
            <a:r>
              <a:rPr dirty="0" sz="1400">
                <a:latin typeface="Times New Roman"/>
                <a:cs typeface="Times New Roman"/>
              </a:rPr>
              <a:t>allowed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relativity.)</a:t>
            </a:r>
            <a:endParaRPr sz="1400">
              <a:latin typeface="Times New Roman"/>
              <a:cs typeface="Times New Roman"/>
            </a:endParaRPr>
          </a:p>
          <a:p>
            <a:pPr algn="just" marL="393700" marR="5080" indent="-249554">
              <a:lnSpc>
                <a:spcPct val="106700"/>
              </a:lnSpc>
              <a:spcBef>
                <a:spcPts val="1000"/>
              </a:spcBef>
              <a:buAutoNum type="alphaUcPeriod"/>
              <a:tabLst>
                <a:tab pos="394970" algn="l"/>
              </a:tabLst>
            </a:pPr>
            <a:r>
              <a:rPr dirty="0" sz="1400">
                <a:latin typeface="Times New Roman"/>
                <a:cs typeface="Times New Roman"/>
              </a:rPr>
              <a:t>Because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v</a:t>
            </a:r>
            <a:r>
              <a:rPr dirty="0" sz="1400" spc="175" b="0" i="1">
                <a:latin typeface="Bookman Old Style"/>
                <a:cs typeface="Bookman Old Style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must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always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be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between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125">
                <a:latin typeface="Cambria"/>
                <a:cs typeface="Cambria"/>
              </a:rPr>
              <a:t>−</a:t>
            </a:r>
            <a:r>
              <a:rPr dirty="0" sz="1400" spc="125" b="0" i="1">
                <a:latin typeface="Bookman Old Style"/>
                <a:cs typeface="Bookman Old Style"/>
              </a:rPr>
              <a:t>c</a:t>
            </a:r>
            <a:r>
              <a:rPr dirty="0" sz="1400" spc="120" b="0" i="1">
                <a:latin typeface="Bookman Old Style"/>
                <a:cs typeface="Bookman Old Style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c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uncertainty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110">
                <a:latin typeface="Times New Roman"/>
                <a:cs typeface="Times New Roman"/>
              </a:rPr>
              <a:t>∆</a:t>
            </a:r>
            <a:r>
              <a:rPr dirty="0" sz="1400" spc="110" b="0" i="1">
                <a:latin typeface="Bookman Old Style"/>
                <a:cs typeface="Bookman Old Style"/>
              </a:rPr>
              <a:t>v</a:t>
            </a:r>
            <a:r>
              <a:rPr dirty="0" sz="1400" spc="175" b="0" i="1">
                <a:latin typeface="Bookman Old Style"/>
                <a:cs typeface="Bookman Old Style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can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approach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c</a:t>
            </a:r>
            <a:r>
              <a:rPr dirty="0" sz="1400" spc="120" b="0" i="1">
                <a:latin typeface="Bookman Old Style"/>
                <a:cs typeface="Bookman Old Style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at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most.</a:t>
            </a:r>
            <a:r>
              <a:rPr dirty="0" sz="1400" spc="440">
                <a:latin typeface="Times New Roman"/>
                <a:cs typeface="Times New Roman"/>
              </a:rPr>
              <a:t> </a:t>
            </a:r>
            <a:r>
              <a:rPr dirty="0" sz="1400" spc="35">
                <a:latin typeface="Times New Roman"/>
                <a:cs typeface="Times New Roman"/>
              </a:rPr>
              <a:t>This </a:t>
            </a:r>
            <a:r>
              <a:rPr dirty="0" sz="1400" spc="35">
                <a:latin typeface="Times New Roman"/>
                <a:cs typeface="Times New Roman"/>
              </a:rPr>
              <a:t>	</a:t>
            </a:r>
            <a:r>
              <a:rPr dirty="0" sz="1400" spc="75">
                <a:latin typeface="Times New Roman"/>
                <a:cs typeface="Times New Roman"/>
              </a:rPr>
              <a:t>puts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fundamental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limits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accuracy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with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which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we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can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measure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position.</a:t>
            </a:r>
            <a:endParaRPr sz="1400">
              <a:latin typeface="Times New Roman"/>
              <a:cs typeface="Times New Roman"/>
            </a:endParaRPr>
          </a:p>
          <a:p>
            <a:pPr algn="just" marL="394970" marR="5080" indent="-252729">
              <a:lnSpc>
                <a:spcPct val="106700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1400">
                <a:latin typeface="Times New Roman"/>
                <a:cs typeface="Times New Roman"/>
              </a:rPr>
              <a:t>Because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v</a:t>
            </a:r>
            <a:r>
              <a:rPr dirty="0" sz="1400" spc="195" b="0" i="1">
                <a:latin typeface="Bookman Old Style"/>
                <a:cs typeface="Bookman Old Style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must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always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be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between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125">
                <a:latin typeface="Cambria"/>
                <a:cs typeface="Cambria"/>
              </a:rPr>
              <a:t>−</a:t>
            </a:r>
            <a:r>
              <a:rPr dirty="0" sz="1400" spc="125" b="0" i="1">
                <a:latin typeface="Bookman Old Style"/>
                <a:cs typeface="Bookman Old Style"/>
              </a:rPr>
              <a:t>c</a:t>
            </a:r>
            <a:r>
              <a:rPr dirty="0" sz="1400" spc="135" b="0" i="1">
                <a:latin typeface="Bookman Old Style"/>
                <a:cs typeface="Bookman Old Style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c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uncertainty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110">
                <a:latin typeface="Times New Roman"/>
                <a:cs typeface="Times New Roman"/>
              </a:rPr>
              <a:t>∆</a:t>
            </a:r>
            <a:r>
              <a:rPr dirty="0" sz="1400" spc="110" b="0" i="1">
                <a:latin typeface="Bookman Old Style"/>
                <a:cs typeface="Bookman Old Style"/>
              </a:rPr>
              <a:t>v</a:t>
            </a:r>
            <a:r>
              <a:rPr dirty="0" sz="1400" spc="195" b="0" i="1">
                <a:latin typeface="Bookman Old Style"/>
                <a:cs typeface="Bookman Old Style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can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approach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c</a:t>
            </a:r>
            <a:r>
              <a:rPr dirty="0" sz="1400" spc="135" b="0" i="1">
                <a:latin typeface="Bookman Old Style"/>
                <a:cs typeface="Bookman Old Style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at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most.</a:t>
            </a:r>
            <a:r>
              <a:rPr dirty="0" sz="1400" spc="75">
                <a:latin typeface="Times New Roman"/>
                <a:cs typeface="Times New Roman"/>
              </a:rPr>
              <a:t>  </a:t>
            </a:r>
            <a:r>
              <a:rPr dirty="0" sz="1400" spc="65">
                <a:latin typeface="Times New Roman"/>
                <a:cs typeface="Times New Roman"/>
              </a:rPr>
              <a:t>But </a:t>
            </a:r>
            <a:r>
              <a:rPr dirty="0" sz="1400" spc="55">
                <a:latin typeface="Times New Roman"/>
                <a:cs typeface="Times New Roman"/>
              </a:rPr>
              <a:t>this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does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not</a:t>
            </a:r>
            <a:r>
              <a:rPr dirty="0" sz="1400" spc="265" b="0" i="1">
                <a:latin typeface="Bookman Old Style"/>
                <a:cs typeface="Bookman Old Style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limit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accuracy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with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which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we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can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measure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position.</a:t>
            </a:r>
            <a:r>
              <a:rPr dirty="0" sz="1400" spc="4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(If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choose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this,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explain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why </a:t>
            </a:r>
            <a:r>
              <a:rPr dirty="0" sz="1400" spc="75">
                <a:latin typeface="Times New Roman"/>
                <a:cs typeface="Times New Roman"/>
              </a:rPr>
              <a:t>it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does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not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violate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uncertainty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principle.)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85"/>
              </a:spcBef>
            </a:pPr>
            <a:endParaRPr sz="1400">
              <a:latin typeface="Times New Roman"/>
              <a:cs typeface="Times New Roman"/>
            </a:endParaRPr>
          </a:p>
          <a:p>
            <a:pPr marL="23495" marR="5080" indent="-11430">
              <a:lnSpc>
                <a:spcPct val="106700"/>
              </a:lnSpc>
              <a:tabLst>
                <a:tab pos="974725" algn="l"/>
              </a:tabLst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r>
              <a:rPr dirty="0" sz="1400" b="1">
                <a:latin typeface="Book Antiqua"/>
                <a:cs typeface="Book Antiqua"/>
              </a:rPr>
              <a:t>	</a:t>
            </a:r>
            <a:r>
              <a:rPr dirty="0" sz="1400" spc="50">
                <a:latin typeface="Times New Roman"/>
                <a:cs typeface="Times New Roman"/>
              </a:rPr>
              <a:t>C.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170">
                <a:latin typeface="Times New Roman"/>
                <a:cs typeface="Times New Roman"/>
              </a:rPr>
              <a:t>∆</a:t>
            </a:r>
            <a:r>
              <a:rPr dirty="0" sz="1400" spc="170" b="0" i="1">
                <a:latin typeface="Bookman Old Style"/>
                <a:cs typeface="Bookman Old Style"/>
              </a:rPr>
              <a:t>x</a:t>
            </a:r>
            <a:r>
              <a:rPr dirty="0" sz="1400" spc="75" b="0" i="1">
                <a:latin typeface="Bookman Old Style"/>
                <a:cs typeface="Bookman Old Style"/>
              </a:rPr>
              <a:t> </a:t>
            </a:r>
            <a:r>
              <a:rPr dirty="0" sz="1400" spc="245">
                <a:latin typeface="Cambria"/>
                <a:cs typeface="Cambria"/>
              </a:rPr>
              <a:t>→</a:t>
            </a:r>
            <a:r>
              <a:rPr dirty="0" sz="1400" spc="185">
                <a:latin typeface="Cambria"/>
                <a:cs typeface="Cambria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0,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80">
                <a:latin typeface="Times New Roman"/>
                <a:cs typeface="Times New Roman"/>
              </a:rPr>
              <a:t>∆</a:t>
            </a:r>
            <a:r>
              <a:rPr dirty="0" sz="1400" spc="80" b="0" i="1">
                <a:latin typeface="Bookman Old Style"/>
                <a:cs typeface="Bookman Old Style"/>
              </a:rPr>
              <a:t>p</a:t>
            </a:r>
            <a:r>
              <a:rPr dirty="0" sz="1400" spc="70" b="0" i="1">
                <a:latin typeface="Bookman Old Style"/>
                <a:cs typeface="Bookman Old Style"/>
              </a:rPr>
              <a:t> </a:t>
            </a:r>
            <a:r>
              <a:rPr dirty="0" sz="1400" spc="245">
                <a:latin typeface="Cambria"/>
                <a:cs typeface="Cambria"/>
              </a:rPr>
              <a:t>→</a:t>
            </a:r>
            <a:r>
              <a:rPr dirty="0" sz="1400" spc="190">
                <a:latin typeface="Cambria"/>
                <a:cs typeface="Cambria"/>
              </a:rPr>
              <a:t> </a:t>
            </a:r>
            <a:r>
              <a:rPr dirty="0" sz="1400" spc="135">
                <a:latin typeface="Cambria"/>
                <a:cs typeface="Cambria"/>
              </a:rPr>
              <a:t>∞</a:t>
            </a:r>
            <a:r>
              <a:rPr dirty="0" sz="1400" spc="135">
                <a:latin typeface="Times New Roman"/>
                <a:cs typeface="Times New Roman"/>
              </a:rPr>
              <a:t>.</a:t>
            </a:r>
            <a:r>
              <a:rPr dirty="0" sz="1400" spc="440">
                <a:latin typeface="Times New Roman"/>
                <a:cs typeface="Times New Roman"/>
              </a:rPr>
              <a:t> </a:t>
            </a:r>
            <a:r>
              <a:rPr dirty="0" sz="1400" spc="90">
                <a:latin typeface="Times New Roman"/>
                <a:cs typeface="Times New Roman"/>
              </a:rPr>
              <a:t>But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v</a:t>
            </a:r>
            <a:r>
              <a:rPr dirty="0" sz="1400" spc="185" b="0" i="1">
                <a:latin typeface="Bookman Old Style"/>
                <a:cs typeface="Bookman Old Style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approaches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c</a:t>
            </a:r>
            <a:r>
              <a:rPr dirty="0" sz="1400" spc="130" b="0" i="1">
                <a:latin typeface="Bookman Old Style"/>
                <a:cs typeface="Bookman Old Style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momentum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approaches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135">
                <a:latin typeface="Cambria"/>
                <a:cs typeface="Cambria"/>
              </a:rPr>
              <a:t>∞</a:t>
            </a:r>
            <a:r>
              <a:rPr dirty="0" sz="1400" spc="135">
                <a:latin typeface="Times New Roman"/>
                <a:cs typeface="Times New Roman"/>
              </a:rPr>
              <a:t>.</a:t>
            </a:r>
            <a:r>
              <a:rPr dirty="0" sz="1400" spc="43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can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arbitrarily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large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spread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momentum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while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still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obeying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v</a:t>
            </a:r>
            <a:r>
              <a:rPr dirty="0" sz="1400" spc="114" b="0" i="1">
                <a:latin typeface="Bookman Old Style"/>
                <a:cs typeface="Bookman Old Style"/>
              </a:rPr>
              <a:t> </a:t>
            </a:r>
            <a:r>
              <a:rPr dirty="0" sz="1400" spc="250" b="0" i="1">
                <a:latin typeface="Bookman Old Style"/>
                <a:cs typeface="Bookman Old Style"/>
              </a:rPr>
              <a:t>&lt;</a:t>
            </a:r>
            <a:r>
              <a:rPr dirty="0" sz="1400" spc="45" b="0" i="1">
                <a:latin typeface="Bookman Old Style"/>
                <a:cs typeface="Bookman Old Style"/>
              </a:rPr>
              <a:t> </a:t>
            </a:r>
            <a:r>
              <a:rPr dirty="0" sz="1400" spc="-25" b="0" i="1">
                <a:latin typeface="Bookman Old Style"/>
                <a:cs typeface="Bookman Old Style"/>
              </a:rPr>
              <a:t>c</a:t>
            </a:r>
            <a:r>
              <a:rPr dirty="0" sz="1400" spc="-2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4947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4.1.</a:t>
            </a:r>
            <a:r>
              <a:rPr dirty="0" sz="1200" spc="204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ATOMIC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SPECTRA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BOHR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MODEL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703580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114"/>
              <a:t>What</a:t>
            </a:r>
            <a:r>
              <a:rPr dirty="0" spc="400"/>
              <a:t> </a:t>
            </a:r>
            <a:r>
              <a:rPr dirty="0"/>
              <a:t>does</a:t>
            </a:r>
            <a:r>
              <a:rPr dirty="0" spc="400"/>
              <a:t> </a:t>
            </a:r>
            <a:r>
              <a:rPr dirty="0"/>
              <a:t>the</a:t>
            </a:r>
            <a:r>
              <a:rPr dirty="0" spc="400"/>
              <a:t> </a:t>
            </a:r>
            <a:r>
              <a:rPr dirty="0"/>
              <a:t>Franck-Hertz</a:t>
            </a:r>
            <a:r>
              <a:rPr dirty="0" spc="400"/>
              <a:t> </a:t>
            </a:r>
            <a:r>
              <a:rPr dirty="0"/>
              <a:t>experiment</a:t>
            </a:r>
            <a:r>
              <a:rPr dirty="0" spc="400"/>
              <a:t> </a:t>
            </a:r>
            <a:r>
              <a:rPr dirty="0" spc="-10"/>
              <a:t>demonstrate? </a:t>
            </a:r>
            <a:r>
              <a:rPr dirty="0" spc="75"/>
              <a:t>all</a:t>
            </a:r>
            <a:r>
              <a:rPr dirty="0" spc="150"/>
              <a:t> </a:t>
            </a:r>
            <a:r>
              <a:rPr dirty="0" spc="114"/>
              <a:t>that</a:t>
            </a:r>
            <a:r>
              <a:rPr dirty="0" spc="145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928628" y="1226005"/>
            <a:ext cx="104648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-10">
                <a:latin typeface="Garamond"/>
                <a:cs typeface="Garamond"/>
              </a:rPr>
              <a:t>(Choose</a:t>
            </a:r>
            <a:endParaRPr sz="2450">
              <a:latin typeface="Garamond"/>
              <a:cs typeface="Garamond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15137" y="2059259"/>
            <a:ext cx="8258809" cy="2429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Atoms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quantized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levels.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Electrons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can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knock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atoms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into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higher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levels.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55">
                <a:latin typeface="Garamond"/>
                <a:cs typeface="Garamond"/>
              </a:rPr>
              <a:t>Mercury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two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levels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separated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by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4</a:t>
            </a:r>
            <a:r>
              <a:rPr dirty="0" sz="2450" b="0" i="1">
                <a:latin typeface="Bookman Old Style"/>
                <a:cs typeface="Bookman Old Style"/>
              </a:rPr>
              <a:t>.</a:t>
            </a:r>
            <a:r>
              <a:rPr dirty="0" sz="2450">
                <a:latin typeface="Garamond"/>
                <a:cs typeface="Garamond"/>
              </a:rPr>
              <a:t>9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eV.</a:t>
            </a:r>
            <a:endParaRPr sz="2450">
              <a:latin typeface="Garamond"/>
              <a:cs typeface="Garamond"/>
            </a:endParaRPr>
          </a:p>
          <a:p>
            <a:pPr marL="386080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 spc="55">
                <a:latin typeface="Garamond"/>
                <a:cs typeface="Garamond"/>
              </a:rPr>
              <a:t>Mercury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has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infinitely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many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levels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separated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by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4</a:t>
            </a:r>
            <a:r>
              <a:rPr dirty="0" sz="2450" b="0" i="1">
                <a:latin typeface="Bookman Old Style"/>
                <a:cs typeface="Bookman Old Style"/>
              </a:rPr>
              <a:t>.</a:t>
            </a:r>
            <a:r>
              <a:rPr dirty="0" sz="2450">
                <a:latin typeface="Garamond"/>
                <a:cs typeface="Garamond"/>
              </a:rPr>
              <a:t>9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eV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each.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4947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4.1.</a:t>
            </a:r>
            <a:r>
              <a:rPr dirty="0" sz="1200" spc="204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ATOMIC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SPECTRA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BOHR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MODEL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703580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114"/>
              <a:t>What</a:t>
            </a:r>
            <a:r>
              <a:rPr dirty="0" spc="400"/>
              <a:t> </a:t>
            </a:r>
            <a:r>
              <a:rPr dirty="0"/>
              <a:t>does</a:t>
            </a:r>
            <a:r>
              <a:rPr dirty="0" spc="400"/>
              <a:t> </a:t>
            </a:r>
            <a:r>
              <a:rPr dirty="0"/>
              <a:t>the</a:t>
            </a:r>
            <a:r>
              <a:rPr dirty="0" spc="400"/>
              <a:t> </a:t>
            </a:r>
            <a:r>
              <a:rPr dirty="0"/>
              <a:t>Franck-Hertz</a:t>
            </a:r>
            <a:r>
              <a:rPr dirty="0" spc="400"/>
              <a:t> </a:t>
            </a:r>
            <a:r>
              <a:rPr dirty="0"/>
              <a:t>experiment</a:t>
            </a:r>
            <a:r>
              <a:rPr dirty="0" spc="400"/>
              <a:t> </a:t>
            </a:r>
            <a:r>
              <a:rPr dirty="0" spc="-10"/>
              <a:t>demonstrate? </a:t>
            </a:r>
            <a:r>
              <a:rPr dirty="0" spc="75"/>
              <a:t>all</a:t>
            </a:r>
            <a:r>
              <a:rPr dirty="0" spc="150"/>
              <a:t> </a:t>
            </a:r>
            <a:r>
              <a:rPr dirty="0" spc="114"/>
              <a:t>that</a:t>
            </a:r>
            <a:r>
              <a:rPr dirty="0" spc="145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928628" y="1226005"/>
            <a:ext cx="104648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-10">
                <a:latin typeface="Garamond"/>
                <a:cs typeface="Garamond"/>
              </a:rPr>
              <a:t>(Choose</a:t>
            </a:r>
            <a:endParaRPr sz="2450">
              <a:latin typeface="Garamond"/>
              <a:cs typeface="Garamond"/>
            </a:endParaRPr>
          </a:p>
        </p:txBody>
      </p:sp>
      <p:sp>
        <p:nvSpPr>
          <p:cNvPr id="6" name="object 6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/>
              <a:t>Atoms</a:t>
            </a:r>
            <a:r>
              <a:rPr dirty="0" spc="275"/>
              <a:t> </a:t>
            </a:r>
            <a:r>
              <a:rPr dirty="0"/>
              <a:t>have</a:t>
            </a:r>
            <a:r>
              <a:rPr dirty="0" spc="280"/>
              <a:t> </a:t>
            </a:r>
            <a:r>
              <a:rPr dirty="0"/>
              <a:t>quantized</a:t>
            </a:r>
            <a:r>
              <a:rPr dirty="0" spc="285"/>
              <a:t> </a:t>
            </a:r>
            <a:r>
              <a:rPr dirty="0"/>
              <a:t>energy</a:t>
            </a:r>
            <a:r>
              <a:rPr dirty="0" spc="285"/>
              <a:t> </a:t>
            </a:r>
            <a:r>
              <a:rPr dirty="0" spc="-10"/>
              <a:t>levels.</a:t>
            </a: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/>
              <a:t>Electrons</a:t>
            </a:r>
            <a:r>
              <a:rPr dirty="0" spc="235"/>
              <a:t> </a:t>
            </a:r>
            <a:r>
              <a:rPr dirty="0"/>
              <a:t>can</a:t>
            </a:r>
            <a:r>
              <a:rPr dirty="0" spc="235"/>
              <a:t> </a:t>
            </a:r>
            <a:r>
              <a:rPr dirty="0"/>
              <a:t>knock</a:t>
            </a:r>
            <a:r>
              <a:rPr dirty="0" spc="235"/>
              <a:t> </a:t>
            </a:r>
            <a:r>
              <a:rPr dirty="0"/>
              <a:t>atoms</a:t>
            </a:r>
            <a:r>
              <a:rPr dirty="0" spc="235"/>
              <a:t> </a:t>
            </a:r>
            <a:r>
              <a:rPr dirty="0"/>
              <a:t>into</a:t>
            </a:r>
            <a:r>
              <a:rPr dirty="0" spc="229"/>
              <a:t> </a:t>
            </a:r>
            <a:r>
              <a:rPr dirty="0"/>
              <a:t>higher</a:t>
            </a:r>
            <a:r>
              <a:rPr dirty="0" spc="235"/>
              <a:t> </a:t>
            </a:r>
            <a:r>
              <a:rPr dirty="0"/>
              <a:t>energy</a:t>
            </a:r>
            <a:r>
              <a:rPr dirty="0" spc="235"/>
              <a:t> </a:t>
            </a:r>
            <a:r>
              <a:rPr dirty="0" spc="-10"/>
              <a:t>levels.</a:t>
            </a: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pc="55"/>
              <a:t>Mercury</a:t>
            </a:r>
            <a:r>
              <a:rPr dirty="0" spc="200"/>
              <a:t> </a:t>
            </a:r>
            <a:r>
              <a:rPr dirty="0"/>
              <a:t>has</a:t>
            </a:r>
            <a:r>
              <a:rPr dirty="0" spc="210"/>
              <a:t> </a:t>
            </a:r>
            <a:r>
              <a:rPr dirty="0"/>
              <a:t>two</a:t>
            </a:r>
            <a:r>
              <a:rPr dirty="0" spc="215"/>
              <a:t> </a:t>
            </a:r>
            <a:r>
              <a:rPr dirty="0"/>
              <a:t>energy</a:t>
            </a:r>
            <a:r>
              <a:rPr dirty="0" spc="210"/>
              <a:t> </a:t>
            </a:r>
            <a:r>
              <a:rPr dirty="0"/>
              <a:t>levels</a:t>
            </a:r>
            <a:r>
              <a:rPr dirty="0" spc="210"/>
              <a:t> </a:t>
            </a:r>
            <a:r>
              <a:rPr dirty="0"/>
              <a:t>separated</a:t>
            </a:r>
            <a:r>
              <a:rPr dirty="0" spc="210"/>
              <a:t> </a:t>
            </a:r>
            <a:r>
              <a:rPr dirty="0" spc="60"/>
              <a:t>by</a:t>
            </a:r>
            <a:r>
              <a:rPr dirty="0" spc="210"/>
              <a:t> </a:t>
            </a:r>
            <a:r>
              <a:rPr dirty="0"/>
              <a:t>4</a:t>
            </a:r>
            <a:r>
              <a:rPr dirty="0" b="0" i="1">
                <a:latin typeface="Bookman Old Style"/>
                <a:cs typeface="Bookman Old Style"/>
              </a:rPr>
              <a:t>.</a:t>
            </a:r>
            <a:r>
              <a:rPr dirty="0"/>
              <a:t>9</a:t>
            </a:r>
            <a:r>
              <a:rPr dirty="0" spc="215"/>
              <a:t> </a:t>
            </a:r>
            <a:r>
              <a:rPr dirty="0" spc="-25"/>
              <a:t>eV.</a:t>
            </a:r>
          </a:p>
          <a:p>
            <a:pPr marL="393065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pc="55"/>
              <a:t>Mercury</a:t>
            </a:r>
            <a:r>
              <a:rPr dirty="0" spc="250"/>
              <a:t> </a:t>
            </a:r>
            <a:r>
              <a:rPr dirty="0"/>
              <a:t>has</a:t>
            </a:r>
            <a:r>
              <a:rPr dirty="0" spc="254"/>
              <a:t> </a:t>
            </a:r>
            <a:r>
              <a:rPr dirty="0"/>
              <a:t>infinitely</a:t>
            </a:r>
            <a:r>
              <a:rPr dirty="0" spc="260"/>
              <a:t> </a:t>
            </a:r>
            <a:r>
              <a:rPr dirty="0" spc="65"/>
              <a:t>many</a:t>
            </a:r>
            <a:r>
              <a:rPr dirty="0" spc="254"/>
              <a:t> </a:t>
            </a:r>
            <a:r>
              <a:rPr dirty="0"/>
              <a:t>energy</a:t>
            </a:r>
            <a:r>
              <a:rPr dirty="0" spc="254"/>
              <a:t> </a:t>
            </a:r>
            <a:r>
              <a:rPr dirty="0"/>
              <a:t>levels</a:t>
            </a:r>
            <a:r>
              <a:rPr dirty="0" spc="260"/>
              <a:t> </a:t>
            </a:r>
            <a:r>
              <a:rPr dirty="0"/>
              <a:t>separated</a:t>
            </a:r>
            <a:r>
              <a:rPr dirty="0" spc="254"/>
              <a:t> </a:t>
            </a:r>
            <a:r>
              <a:rPr dirty="0" spc="60"/>
              <a:t>by</a:t>
            </a:r>
            <a:r>
              <a:rPr dirty="0" spc="260"/>
              <a:t> </a:t>
            </a:r>
            <a:r>
              <a:rPr dirty="0"/>
              <a:t>4</a:t>
            </a:r>
            <a:r>
              <a:rPr dirty="0" b="0" i="1">
                <a:latin typeface="Bookman Old Style"/>
                <a:cs typeface="Bookman Old Style"/>
              </a:rPr>
              <a:t>.</a:t>
            </a:r>
            <a:r>
              <a:rPr dirty="0"/>
              <a:t>9</a:t>
            </a:r>
            <a:r>
              <a:rPr dirty="0" spc="254"/>
              <a:t> </a:t>
            </a:r>
            <a:r>
              <a:rPr dirty="0" spc="-25"/>
              <a:t>eV </a:t>
            </a:r>
            <a:r>
              <a:rPr dirty="0" spc="-25"/>
              <a:t>	</a:t>
            </a:r>
            <a:r>
              <a:rPr dirty="0" spc="-20"/>
              <a:t>each.</a:t>
            </a: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pc="45" b="1">
                <a:latin typeface="Book Antiqua"/>
                <a:cs typeface="Book Antiqua"/>
              </a:rPr>
              <a:t>Solution:</a:t>
            </a:r>
            <a:r>
              <a:rPr dirty="0" b="1">
                <a:latin typeface="Book Antiqua"/>
                <a:cs typeface="Book Antiqua"/>
              </a:rPr>
              <a:t>	</a:t>
            </a:r>
            <a:r>
              <a:rPr dirty="0" spc="65"/>
              <a:t>A,</a:t>
            </a:r>
            <a:r>
              <a:rPr dirty="0" spc="140"/>
              <a:t> </a:t>
            </a:r>
            <a:r>
              <a:rPr dirty="0" spc="90"/>
              <a:t>B,</a:t>
            </a:r>
            <a:r>
              <a:rPr dirty="0" spc="135"/>
              <a:t> </a:t>
            </a:r>
            <a:r>
              <a:rPr dirty="0" spc="25"/>
              <a:t>C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2025-01-21T14:45:14Z</dcterms:created>
  <dcterms:modified xsi:type="dcterms:W3CDTF">2025-01-21T14:45:14Z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2025-01-15T00:00:00Z</vt:filetime>
  </property>
  <property fmtid="{D5CDD505-2E9C-101B-9397-08002B2CF9AE}" pid="3" name="Creator">
    <vt:lpwstr>TeX</vt:lpwstr>
  </property>
  <property fmtid="{D5CDD505-2E9C-101B-9397-08002B2CF9AE}" pid="4" name="LastSaved">
    <vt:filetime>2025-01-21T00:00:00Z</vt:filetime>
  </property>
  <property fmtid="{D5CDD505-2E9C-101B-9397-08002B2CF9AE}" pid="5" name="PTEX.Fullbanner">
    <vt:lpwstr>This is MiKTeX-pdfTeX 4.12.0 (1.40.24)</vt:lpwstr>
  </property>
  <property fmtid="{D5CDD505-2E9C-101B-9397-08002B2CF9AE}" pid="6" name="Producer">
    <vt:lpwstr>MiKTeX pdfTeX-1.40.24</vt:lpwstr>
  </property>
</Properties>
</file>